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1" r:id="rId7"/>
    <p:sldId id="262" r:id="rId8"/>
    <p:sldId id="263" r:id="rId9"/>
    <p:sldId id="264" r:id="rId10"/>
    <p:sldId id="265" r:id="rId11"/>
    <p:sldId id="266" r:id="rId12"/>
    <p:sldId id="275" r:id="rId13"/>
    <p:sldId id="276" r:id="rId14"/>
    <p:sldId id="267" r:id="rId15"/>
    <p:sldId id="268" r:id="rId16"/>
    <p:sldId id="269" r:id="rId17"/>
    <p:sldId id="270" r:id="rId18"/>
    <p:sldId id="271" r:id="rId19"/>
    <p:sldId id="272" r:id="rId20"/>
    <p:sldId id="273" r:id="rId21"/>
    <p:sldId id="274" r:id="rId22"/>
    <p:sldId id="277" r:id="rId23"/>
    <p:sldId id="280" r:id="rId24"/>
    <p:sldId id="278" r:id="rId25"/>
    <p:sldId id="279" r:id="rId26"/>
    <p:sldId id="281"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28A0"/>
    <a:srgbClr val="33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27CE-AE00-44B8-836E-EEFD8B4E8A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15B008A-08D2-4E45-9372-50E01ED8E9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6F5E19A-DA18-40A7-8E74-A39B5D8B34C2}"/>
              </a:ext>
            </a:extLst>
          </p:cNvPr>
          <p:cNvSpPr>
            <a:spLocks noGrp="1"/>
          </p:cNvSpPr>
          <p:nvPr>
            <p:ph type="dt" sz="half" idx="10"/>
          </p:nvPr>
        </p:nvSpPr>
        <p:spPr/>
        <p:txBody>
          <a:bodyPr/>
          <a:lstStyle/>
          <a:p>
            <a:fld id="{4D4C0068-60C0-4EE2-9488-E857E9694DA2}" type="datetimeFigureOut">
              <a:rPr lang="en-IN" smtClean="0"/>
              <a:t>26-02-2026</a:t>
            </a:fld>
            <a:endParaRPr lang="en-IN"/>
          </a:p>
        </p:txBody>
      </p:sp>
      <p:sp>
        <p:nvSpPr>
          <p:cNvPr id="5" name="Footer Placeholder 4">
            <a:extLst>
              <a:ext uri="{FF2B5EF4-FFF2-40B4-BE49-F238E27FC236}">
                <a16:creationId xmlns:a16="http://schemas.microsoft.com/office/drawing/2014/main" id="{07C0BDF1-5572-46F1-95E6-7D43958A71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D3B1E6-95EA-402A-BA36-7322ADA097EF}"/>
              </a:ext>
            </a:extLst>
          </p:cNvPr>
          <p:cNvSpPr>
            <a:spLocks noGrp="1"/>
          </p:cNvSpPr>
          <p:nvPr>
            <p:ph type="sldNum" sz="quarter" idx="12"/>
          </p:nvPr>
        </p:nvSpPr>
        <p:spPr/>
        <p:txBody>
          <a:bodyPr/>
          <a:lstStyle/>
          <a:p>
            <a:fld id="{80508EA2-9345-4FE1-9AC6-EA745E9DB9E9}" type="slidenum">
              <a:rPr lang="en-IN" smtClean="0"/>
              <a:t>‹#›</a:t>
            </a:fld>
            <a:endParaRPr lang="en-IN"/>
          </a:p>
        </p:txBody>
      </p:sp>
    </p:spTree>
    <p:extLst>
      <p:ext uri="{BB962C8B-B14F-4D97-AF65-F5344CB8AC3E}">
        <p14:creationId xmlns:p14="http://schemas.microsoft.com/office/powerpoint/2010/main" val="3680797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B73E8-8A2E-4208-90D1-DC24E2624EB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99DCE53-9423-4242-A608-85E2FFB31D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6EF674-F72F-494C-A118-31D6D4A3CE06}"/>
              </a:ext>
            </a:extLst>
          </p:cNvPr>
          <p:cNvSpPr>
            <a:spLocks noGrp="1"/>
          </p:cNvSpPr>
          <p:nvPr>
            <p:ph type="dt" sz="half" idx="10"/>
          </p:nvPr>
        </p:nvSpPr>
        <p:spPr/>
        <p:txBody>
          <a:bodyPr/>
          <a:lstStyle/>
          <a:p>
            <a:fld id="{4D4C0068-60C0-4EE2-9488-E857E9694DA2}" type="datetimeFigureOut">
              <a:rPr lang="en-IN" smtClean="0"/>
              <a:t>26-02-2026</a:t>
            </a:fld>
            <a:endParaRPr lang="en-IN"/>
          </a:p>
        </p:txBody>
      </p:sp>
      <p:sp>
        <p:nvSpPr>
          <p:cNvPr id="5" name="Footer Placeholder 4">
            <a:extLst>
              <a:ext uri="{FF2B5EF4-FFF2-40B4-BE49-F238E27FC236}">
                <a16:creationId xmlns:a16="http://schemas.microsoft.com/office/drawing/2014/main" id="{B3465F1B-4E30-40EC-A97F-38C8213E1C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68A5B4-7822-4A48-B653-CBFDA72BE41F}"/>
              </a:ext>
            </a:extLst>
          </p:cNvPr>
          <p:cNvSpPr>
            <a:spLocks noGrp="1"/>
          </p:cNvSpPr>
          <p:nvPr>
            <p:ph type="sldNum" sz="quarter" idx="12"/>
          </p:nvPr>
        </p:nvSpPr>
        <p:spPr/>
        <p:txBody>
          <a:bodyPr/>
          <a:lstStyle/>
          <a:p>
            <a:fld id="{80508EA2-9345-4FE1-9AC6-EA745E9DB9E9}" type="slidenum">
              <a:rPr lang="en-IN" smtClean="0"/>
              <a:t>‹#›</a:t>
            </a:fld>
            <a:endParaRPr lang="en-IN"/>
          </a:p>
        </p:txBody>
      </p:sp>
    </p:spTree>
    <p:extLst>
      <p:ext uri="{BB962C8B-B14F-4D97-AF65-F5344CB8AC3E}">
        <p14:creationId xmlns:p14="http://schemas.microsoft.com/office/powerpoint/2010/main" val="3108312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CA06A4-4772-4A6A-BB3E-502FAADBD2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19C190-1146-43D3-9A1A-2F1D3B5468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FC7BCA-8594-4D43-ADAB-BDFD37337A2C}"/>
              </a:ext>
            </a:extLst>
          </p:cNvPr>
          <p:cNvSpPr>
            <a:spLocks noGrp="1"/>
          </p:cNvSpPr>
          <p:nvPr>
            <p:ph type="dt" sz="half" idx="10"/>
          </p:nvPr>
        </p:nvSpPr>
        <p:spPr/>
        <p:txBody>
          <a:bodyPr/>
          <a:lstStyle/>
          <a:p>
            <a:fld id="{4D4C0068-60C0-4EE2-9488-E857E9694DA2}" type="datetimeFigureOut">
              <a:rPr lang="en-IN" smtClean="0"/>
              <a:t>26-02-2026</a:t>
            </a:fld>
            <a:endParaRPr lang="en-IN"/>
          </a:p>
        </p:txBody>
      </p:sp>
      <p:sp>
        <p:nvSpPr>
          <p:cNvPr id="5" name="Footer Placeholder 4">
            <a:extLst>
              <a:ext uri="{FF2B5EF4-FFF2-40B4-BE49-F238E27FC236}">
                <a16:creationId xmlns:a16="http://schemas.microsoft.com/office/drawing/2014/main" id="{9B26944E-767C-4EB5-9D1D-5DCE619CE1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AB0D6F-63DB-4876-BDDB-C98E4EB4F49D}"/>
              </a:ext>
            </a:extLst>
          </p:cNvPr>
          <p:cNvSpPr>
            <a:spLocks noGrp="1"/>
          </p:cNvSpPr>
          <p:nvPr>
            <p:ph type="sldNum" sz="quarter" idx="12"/>
          </p:nvPr>
        </p:nvSpPr>
        <p:spPr/>
        <p:txBody>
          <a:bodyPr/>
          <a:lstStyle/>
          <a:p>
            <a:fld id="{80508EA2-9345-4FE1-9AC6-EA745E9DB9E9}" type="slidenum">
              <a:rPr lang="en-IN" smtClean="0"/>
              <a:t>‹#›</a:t>
            </a:fld>
            <a:endParaRPr lang="en-IN"/>
          </a:p>
        </p:txBody>
      </p:sp>
    </p:spTree>
    <p:extLst>
      <p:ext uri="{BB962C8B-B14F-4D97-AF65-F5344CB8AC3E}">
        <p14:creationId xmlns:p14="http://schemas.microsoft.com/office/powerpoint/2010/main" val="2038734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BF05D-4221-4483-9CF0-44C6C28F307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2F843A6-9400-434C-A6D6-C940D057E1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DDB880-DCDE-4120-B98A-58641EE78823}"/>
              </a:ext>
            </a:extLst>
          </p:cNvPr>
          <p:cNvSpPr>
            <a:spLocks noGrp="1"/>
          </p:cNvSpPr>
          <p:nvPr>
            <p:ph type="dt" sz="half" idx="10"/>
          </p:nvPr>
        </p:nvSpPr>
        <p:spPr/>
        <p:txBody>
          <a:bodyPr/>
          <a:lstStyle/>
          <a:p>
            <a:fld id="{4D4C0068-60C0-4EE2-9488-E857E9694DA2}" type="datetimeFigureOut">
              <a:rPr lang="en-IN" smtClean="0"/>
              <a:t>26-02-2026</a:t>
            </a:fld>
            <a:endParaRPr lang="en-IN"/>
          </a:p>
        </p:txBody>
      </p:sp>
      <p:sp>
        <p:nvSpPr>
          <p:cNvPr id="5" name="Footer Placeholder 4">
            <a:extLst>
              <a:ext uri="{FF2B5EF4-FFF2-40B4-BE49-F238E27FC236}">
                <a16:creationId xmlns:a16="http://schemas.microsoft.com/office/drawing/2014/main" id="{5B0F378A-453F-46BB-BF88-F84602B3BC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8F1F2A-F736-4F01-93F3-87C31CA9127D}"/>
              </a:ext>
            </a:extLst>
          </p:cNvPr>
          <p:cNvSpPr>
            <a:spLocks noGrp="1"/>
          </p:cNvSpPr>
          <p:nvPr>
            <p:ph type="sldNum" sz="quarter" idx="12"/>
          </p:nvPr>
        </p:nvSpPr>
        <p:spPr/>
        <p:txBody>
          <a:bodyPr/>
          <a:lstStyle/>
          <a:p>
            <a:fld id="{80508EA2-9345-4FE1-9AC6-EA745E9DB9E9}" type="slidenum">
              <a:rPr lang="en-IN" smtClean="0"/>
              <a:t>‹#›</a:t>
            </a:fld>
            <a:endParaRPr lang="en-IN"/>
          </a:p>
        </p:txBody>
      </p:sp>
    </p:spTree>
    <p:extLst>
      <p:ext uri="{BB962C8B-B14F-4D97-AF65-F5344CB8AC3E}">
        <p14:creationId xmlns:p14="http://schemas.microsoft.com/office/powerpoint/2010/main" val="3177648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C6DA0-4314-4EC3-BD77-11101C0F5F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BED0F69-6029-4768-9A11-CA7CBE658A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32F796-D1B1-4BA3-857D-5E3F4B9339D1}"/>
              </a:ext>
            </a:extLst>
          </p:cNvPr>
          <p:cNvSpPr>
            <a:spLocks noGrp="1"/>
          </p:cNvSpPr>
          <p:nvPr>
            <p:ph type="dt" sz="half" idx="10"/>
          </p:nvPr>
        </p:nvSpPr>
        <p:spPr/>
        <p:txBody>
          <a:bodyPr/>
          <a:lstStyle/>
          <a:p>
            <a:fld id="{4D4C0068-60C0-4EE2-9488-E857E9694DA2}" type="datetimeFigureOut">
              <a:rPr lang="en-IN" smtClean="0"/>
              <a:t>26-02-2026</a:t>
            </a:fld>
            <a:endParaRPr lang="en-IN"/>
          </a:p>
        </p:txBody>
      </p:sp>
      <p:sp>
        <p:nvSpPr>
          <p:cNvPr id="5" name="Footer Placeholder 4">
            <a:extLst>
              <a:ext uri="{FF2B5EF4-FFF2-40B4-BE49-F238E27FC236}">
                <a16:creationId xmlns:a16="http://schemas.microsoft.com/office/drawing/2014/main" id="{274D2A55-B154-45E9-B4F6-6F3071FDC4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09F777-6327-476D-9B99-F6FF3D39C0C3}"/>
              </a:ext>
            </a:extLst>
          </p:cNvPr>
          <p:cNvSpPr>
            <a:spLocks noGrp="1"/>
          </p:cNvSpPr>
          <p:nvPr>
            <p:ph type="sldNum" sz="quarter" idx="12"/>
          </p:nvPr>
        </p:nvSpPr>
        <p:spPr/>
        <p:txBody>
          <a:bodyPr/>
          <a:lstStyle/>
          <a:p>
            <a:fld id="{80508EA2-9345-4FE1-9AC6-EA745E9DB9E9}" type="slidenum">
              <a:rPr lang="en-IN" smtClean="0"/>
              <a:t>‹#›</a:t>
            </a:fld>
            <a:endParaRPr lang="en-IN"/>
          </a:p>
        </p:txBody>
      </p:sp>
    </p:spTree>
    <p:extLst>
      <p:ext uri="{BB962C8B-B14F-4D97-AF65-F5344CB8AC3E}">
        <p14:creationId xmlns:p14="http://schemas.microsoft.com/office/powerpoint/2010/main" val="3502800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021B0-D445-421B-A376-E7904B11E8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CB3095-ECB8-4FF4-9751-0E976F9DB4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D38E905-53F5-4562-8EC6-5B84CD14B6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1E8ACBB-9FE4-4037-9C1A-60A7A64D4680}"/>
              </a:ext>
            </a:extLst>
          </p:cNvPr>
          <p:cNvSpPr>
            <a:spLocks noGrp="1"/>
          </p:cNvSpPr>
          <p:nvPr>
            <p:ph type="dt" sz="half" idx="10"/>
          </p:nvPr>
        </p:nvSpPr>
        <p:spPr/>
        <p:txBody>
          <a:bodyPr/>
          <a:lstStyle/>
          <a:p>
            <a:fld id="{4D4C0068-60C0-4EE2-9488-E857E9694DA2}" type="datetimeFigureOut">
              <a:rPr lang="en-IN" smtClean="0"/>
              <a:t>26-02-2026</a:t>
            </a:fld>
            <a:endParaRPr lang="en-IN"/>
          </a:p>
        </p:txBody>
      </p:sp>
      <p:sp>
        <p:nvSpPr>
          <p:cNvPr id="6" name="Footer Placeholder 5">
            <a:extLst>
              <a:ext uri="{FF2B5EF4-FFF2-40B4-BE49-F238E27FC236}">
                <a16:creationId xmlns:a16="http://schemas.microsoft.com/office/drawing/2014/main" id="{992666CA-4BB6-44E5-B5AC-212F6834E0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C0B9510-6DAE-4015-A860-4B91EA30E522}"/>
              </a:ext>
            </a:extLst>
          </p:cNvPr>
          <p:cNvSpPr>
            <a:spLocks noGrp="1"/>
          </p:cNvSpPr>
          <p:nvPr>
            <p:ph type="sldNum" sz="quarter" idx="12"/>
          </p:nvPr>
        </p:nvSpPr>
        <p:spPr/>
        <p:txBody>
          <a:bodyPr/>
          <a:lstStyle/>
          <a:p>
            <a:fld id="{80508EA2-9345-4FE1-9AC6-EA745E9DB9E9}" type="slidenum">
              <a:rPr lang="en-IN" smtClean="0"/>
              <a:t>‹#›</a:t>
            </a:fld>
            <a:endParaRPr lang="en-IN"/>
          </a:p>
        </p:txBody>
      </p:sp>
    </p:spTree>
    <p:extLst>
      <p:ext uri="{BB962C8B-B14F-4D97-AF65-F5344CB8AC3E}">
        <p14:creationId xmlns:p14="http://schemas.microsoft.com/office/powerpoint/2010/main" val="3213737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A24D8-F376-4D98-8C94-3BCD3CA4DF9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9118F5F-6F4C-4A00-983F-C89B3F8B1A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C8FBE1-40A9-4C63-A00E-FA07F402C2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8B875CD-2304-4520-B040-B0642BAB74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6903E4-0BCB-4149-91BC-5E5EFF34E9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20823F5-6DDD-49FA-90B0-7949933E9A6D}"/>
              </a:ext>
            </a:extLst>
          </p:cNvPr>
          <p:cNvSpPr>
            <a:spLocks noGrp="1"/>
          </p:cNvSpPr>
          <p:nvPr>
            <p:ph type="dt" sz="half" idx="10"/>
          </p:nvPr>
        </p:nvSpPr>
        <p:spPr/>
        <p:txBody>
          <a:bodyPr/>
          <a:lstStyle/>
          <a:p>
            <a:fld id="{4D4C0068-60C0-4EE2-9488-E857E9694DA2}" type="datetimeFigureOut">
              <a:rPr lang="en-IN" smtClean="0"/>
              <a:t>26-02-2026</a:t>
            </a:fld>
            <a:endParaRPr lang="en-IN"/>
          </a:p>
        </p:txBody>
      </p:sp>
      <p:sp>
        <p:nvSpPr>
          <p:cNvPr id="8" name="Footer Placeholder 7">
            <a:extLst>
              <a:ext uri="{FF2B5EF4-FFF2-40B4-BE49-F238E27FC236}">
                <a16:creationId xmlns:a16="http://schemas.microsoft.com/office/drawing/2014/main" id="{733F6236-44B4-4141-8DB2-D6FB90CEDD5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E4E4FB2-1888-453D-B63F-0A09A4C5BAFB}"/>
              </a:ext>
            </a:extLst>
          </p:cNvPr>
          <p:cNvSpPr>
            <a:spLocks noGrp="1"/>
          </p:cNvSpPr>
          <p:nvPr>
            <p:ph type="sldNum" sz="quarter" idx="12"/>
          </p:nvPr>
        </p:nvSpPr>
        <p:spPr/>
        <p:txBody>
          <a:bodyPr/>
          <a:lstStyle/>
          <a:p>
            <a:fld id="{80508EA2-9345-4FE1-9AC6-EA745E9DB9E9}" type="slidenum">
              <a:rPr lang="en-IN" smtClean="0"/>
              <a:t>‹#›</a:t>
            </a:fld>
            <a:endParaRPr lang="en-IN"/>
          </a:p>
        </p:txBody>
      </p:sp>
    </p:spTree>
    <p:extLst>
      <p:ext uri="{BB962C8B-B14F-4D97-AF65-F5344CB8AC3E}">
        <p14:creationId xmlns:p14="http://schemas.microsoft.com/office/powerpoint/2010/main" val="4034540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3D10-D349-4051-9FE0-28AE2DBCC33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0967E71-CA4B-4118-990A-E95B96DE2CF9}"/>
              </a:ext>
            </a:extLst>
          </p:cNvPr>
          <p:cNvSpPr>
            <a:spLocks noGrp="1"/>
          </p:cNvSpPr>
          <p:nvPr>
            <p:ph type="dt" sz="half" idx="10"/>
          </p:nvPr>
        </p:nvSpPr>
        <p:spPr/>
        <p:txBody>
          <a:bodyPr/>
          <a:lstStyle/>
          <a:p>
            <a:fld id="{4D4C0068-60C0-4EE2-9488-E857E9694DA2}" type="datetimeFigureOut">
              <a:rPr lang="en-IN" smtClean="0"/>
              <a:t>26-02-2026</a:t>
            </a:fld>
            <a:endParaRPr lang="en-IN"/>
          </a:p>
        </p:txBody>
      </p:sp>
      <p:sp>
        <p:nvSpPr>
          <p:cNvPr id="4" name="Footer Placeholder 3">
            <a:extLst>
              <a:ext uri="{FF2B5EF4-FFF2-40B4-BE49-F238E27FC236}">
                <a16:creationId xmlns:a16="http://schemas.microsoft.com/office/drawing/2014/main" id="{85072915-7F19-4BB3-BCF0-FB4B98BB523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F85E200-322A-40DD-BBF2-E9722AB84F26}"/>
              </a:ext>
            </a:extLst>
          </p:cNvPr>
          <p:cNvSpPr>
            <a:spLocks noGrp="1"/>
          </p:cNvSpPr>
          <p:nvPr>
            <p:ph type="sldNum" sz="quarter" idx="12"/>
          </p:nvPr>
        </p:nvSpPr>
        <p:spPr/>
        <p:txBody>
          <a:bodyPr/>
          <a:lstStyle/>
          <a:p>
            <a:fld id="{80508EA2-9345-4FE1-9AC6-EA745E9DB9E9}" type="slidenum">
              <a:rPr lang="en-IN" smtClean="0"/>
              <a:t>‹#›</a:t>
            </a:fld>
            <a:endParaRPr lang="en-IN"/>
          </a:p>
        </p:txBody>
      </p:sp>
    </p:spTree>
    <p:extLst>
      <p:ext uri="{BB962C8B-B14F-4D97-AF65-F5344CB8AC3E}">
        <p14:creationId xmlns:p14="http://schemas.microsoft.com/office/powerpoint/2010/main" val="4021253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3CF099-87FB-4E3C-9F63-BE8EFC65551A}"/>
              </a:ext>
            </a:extLst>
          </p:cNvPr>
          <p:cNvSpPr>
            <a:spLocks noGrp="1"/>
          </p:cNvSpPr>
          <p:nvPr>
            <p:ph type="dt" sz="half" idx="10"/>
          </p:nvPr>
        </p:nvSpPr>
        <p:spPr/>
        <p:txBody>
          <a:bodyPr/>
          <a:lstStyle/>
          <a:p>
            <a:fld id="{4D4C0068-60C0-4EE2-9488-E857E9694DA2}" type="datetimeFigureOut">
              <a:rPr lang="en-IN" smtClean="0"/>
              <a:t>26-02-2026</a:t>
            </a:fld>
            <a:endParaRPr lang="en-IN"/>
          </a:p>
        </p:txBody>
      </p:sp>
      <p:sp>
        <p:nvSpPr>
          <p:cNvPr id="3" name="Footer Placeholder 2">
            <a:extLst>
              <a:ext uri="{FF2B5EF4-FFF2-40B4-BE49-F238E27FC236}">
                <a16:creationId xmlns:a16="http://schemas.microsoft.com/office/drawing/2014/main" id="{971101B5-413F-459F-8AA1-339E3FF53B2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6AAD6BC-5C48-4888-A721-69F8BD3BA157}"/>
              </a:ext>
            </a:extLst>
          </p:cNvPr>
          <p:cNvSpPr>
            <a:spLocks noGrp="1"/>
          </p:cNvSpPr>
          <p:nvPr>
            <p:ph type="sldNum" sz="quarter" idx="12"/>
          </p:nvPr>
        </p:nvSpPr>
        <p:spPr/>
        <p:txBody>
          <a:bodyPr/>
          <a:lstStyle/>
          <a:p>
            <a:fld id="{80508EA2-9345-4FE1-9AC6-EA745E9DB9E9}" type="slidenum">
              <a:rPr lang="en-IN" smtClean="0"/>
              <a:t>‹#›</a:t>
            </a:fld>
            <a:endParaRPr lang="en-IN"/>
          </a:p>
        </p:txBody>
      </p:sp>
    </p:spTree>
    <p:extLst>
      <p:ext uri="{BB962C8B-B14F-4D97-AF65-F5344CB8AC3E}">
        <p14:creationId xmlns:p14="http://schemas.microsoft.com/office/powerpoint/2010/main" val="2248504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E9AF8-C1D9-469C-8AEE-5560243A67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80C359B-9038-4D5E-9123-E2F7A45667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E732C38-474A-488F-BB33-8199548929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DC64BF-2979-4E17-8468-51C06B48020E}"/>
              </a:ext>
            </a:extLst>
          </p:cNvPr>
          <p:cNvSpPr>
            <a:spLocks noGrp="1"/>
          </p:cNvSpPr>
          <p:nvPr>
            <p:ph type="dt" sz="half" idx="10"/>
          </p:nvPr>
        </p:nvSpPr>
        <p:spPr/>
        <p:txBody>
          <a:bodyPr/>
          <a:lstStyle/>
          <a:p>
            <a:fld id="{4D4C0068-60C0-4EE2-9488-E857E9694DA2}" type="datetimeFigureOut">
              <a:rPr lang="en-IN" smtClean="0"/>
              <a:t>26-02-2026</a:t>
            </a:fld>
            <a:endParaRPr lang="en-IN"/>
          </a:p>
        </p:txBody>
      </p:sp>
      <p:sp>
        <p:nvSpPr>
          <p:cNvPr id="6" name="Footer Placeholder 5">
            <a:extLst>
              <a:ext uri="{FF2B5EF4-FFF2-40B4-BE49-F238E27FC236}">
                <a16:creationId xmlns:a16="http://schemas.microsoft.com/office/drawing/2014/main" id="{6971F970-DF2E-4C15-8C03-FAC57083A7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6C08C0-C19F-4D11-8DB4-819B2CCAACB8}"/>
              </a:ext>
            </a:extLst>
          </p:cNvPr>
          <p:cNvSpPr>
            <a:spLocks noGrp="1"/>
          </p:cNvSpPr>
          <p:nvPr>
            <p:ph type="sldNum" sz="quarter" idx="12"/>
          </p:nvPr>
        </p:nvSpPr>
        <p:spPr/>
        <p:txBody>
          <a:bodyPr/>
          <a:lstStyle/>
          <a:p>
            <a:fld id="{80508EA2-9345-4FE1-9AC6-EA745E9DB9E9}" type="slidenum">
              <a:rPr lang="en-IN" smtClean="0"/>
              <a:t>‹#›</a:t>
            </a:fld>
            <a:endParaRPr lang="en-IN"/>
          </a:p>
        </p:txBody>
      </p:sp>
    </p:spTree>
    <p:extLst>
      <p:ext uri="{BB962C8B-B14F-4D97-AF65-F5344CB8AC3E}">
        <p14:creationId xmlns:p14="http://schemas.microsoft.com/office/powerpoint/2010/main" val="2519863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9FD9B-C957-46D6-AC1F-226D5510F1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E526FBA-2B5F-47A0-8ECC-D4BBA5C280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2BF0F56-1B80-421E-BA69-AAED88C72A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32EE80-C525-4F04-80A4-6D8D69BD8776}"/>
              </a:ext>
            </a:extLst>
          </p:cNvPr>
          <p:cNvSpPr>
            <a:spLocks noGrp="1"/>
          </p:cNvSpPr>
          <p:nvPr>
            <p:ph type="dt" sz="half" idx="10"/>
          </p:nvPr>
        </p:nvSpPr>
        <p:spPr/>
        <p:txBody>
          <a:bodyPr/>
          <a:lstStyle/>
          <a:p>
            <a:fld id="{4D4C0068-60C0-4EE2-9488-E857E9694DA2}" type="datetimeFigureOut">
              <a:rPr lang="en-IN" smtClean="0"/>
              <a:t>26-02-2026</a:t>
            </a:fld>
            <a:endParaRPr lang="en-IN"/>
          </a:p>
        </p:txBody>
      </p:sp>
      <p:sp>
        <p:nvSpPr>
          <p:cNvPr id="6" name="Footer Placeholder 5">
            <a:extLst>
              <a:ext uri="{FF2B5EF4-FFF2-40B4-BE49-F238E27FC236}">
                <a16:creationId xmlns:a16="http://schemas.microsoft.com/office/drawing/2014/main" id="{2CDDCE09-0539-4C57-96B7-3BD0BCD1611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672FFD6-6F1C-44C1-80CF-D5289462914E}"/>
              </a:ext>
            </a:extLst>
          </p:cNvPr>
          <p:cNvSpPr>
            <a:spLocks noGrp="1"/>
          </p:cNvSpPr>
          <p:nvPr>
            <p:ph type="sldNum" sz="quarter" idx="12"/>
          </p:nvPr>
        </p:nvSpPr>
        <p:spPr/>
        <p:txBody>
          <a:bodyPr/>
          <a:lstStyle/>
          <a:p>
            <a:fld id="{80508EA2-9345-4FE1-9AC6-EA745E9DB9E9}" type="slidenum">
              <a:rPr lang="en-IN" smtClean="0"/>
              <a:t>‹#›</a:t>
            </a:fld>
            <a:endParaRPr lang="en-IN"/>
          </a:p>
        </p:txBody>
      </p:sp>
    </p:spTree>
    <p:extLst>
      <p:ext uri="{BB962C8B-B14F-4D97-AF65-F5344CB8AC3E}">
        <p14:creationId xmlns:p14="http://schemas.microsoft.com/office/powerpoint/2010/main" val="1084984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accent1">
                <a:lumMod val="60000"/>
                <a:lumOff val="40000"/>
              </a:schemeClr>
            </a:gs>
            <a:gs pos="0">
              <a:schemeClr val="bg1"/>
            </a:gs>
          </a:gsLst>
          <a:lin ang="27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557F60-DFC1-408E-98D5-5AF96387F3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8698BE6-C70B-4942-8D65-E1561CD3A9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CDCD35-17F0-4037-A2BF-AF00540E8D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4C0068-60C0-4EE2-9488-E857E9694DA2}" type="datetimeFigureOut">
              <a:rPr lang="en-IN" smtClean="0"/>
              <a:t>26-02-2026</a:t>
            </a:fld>
            <a:endParaRPr lang="en-IN"/>
          </a:p>
        </p:txBody>
      </p:sp>
      <p:sp>
        <p:nvSpPr>
          <p:cNvPr id="5" name="Footer Placeholder 4">
            <a:extLst>
              <a:ext uri="{FF2B5EF4-FFF2-40B4-BE49-F238E27FC236}">
                <a16:creationId xmlns:a16="http://schemas.microsoft.com/office/drawing/2014/main" id="{B7B0B371-05F4-4877-8884-5D31D2927A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9FCD459-0841-47CC-A635-6DE9CFC5CC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508EA2-9345-4FE1-9AC6-EA745E9DB9E9}" type="slidenum">
              <a:rPr lang="en-IN" smtClean="0"/>
              <a:t>‹#›</a:t>
            </a:fld>
            <a:endParaRPr lang="en-IN"/>
          </a:p>
        </p:txBody>
      </p:sp>
    </p:spTree>
    <p:extLst>
      <p:ext uri="{BB962C8B-B14F-4D97-AF65-F5344CB8AC3E}">
        <p14:creationId xmlns:p14="http://schemas.microsoft.com/office/powerpoint/2010/main" val="26918158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ourabharya2002-svg" TargetMode="External"/><Relationship Id="rId2" Type="http://schemas.openxmlformats.org/officeDocument/2006/relationships/hyperlink" Target="https://github.com/kalashsharma9" TargetMode="External"/><Relationship Id="rId1" Type="http://schemas.openxmlformats.org/officeDocument/2006/relationships/slideLayout" Target="../slideLayouts/slideLayout2.xml"/><Relationship Id="rId5" Type="http://schemas.openxmlformats.org/officeDocument/2006/relationships/hyperlink" Target="http://www.linkedin.com/in/sourabh-arya-246401384/" TargetMode="External"/><Relationship Id="rId4" Type="http://schemas.openxmlformats.org/officeDocument/2006/relationships/hyperlink" Target="http://www.linkedin.com/in/%20kalash-sharma-713417392"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E82DCF-34C1-484D-9780-D06FF250734D}"/>
              </a:ext>
            </a:extLst>
          </p:cNvPr>
          <p:cNvPicPr>
            <a:picLocks noChangeAspect="1"/>
          </p:cNvPicPr>
          <p:nvPr/>
        </p:nvPicPr>
        <p:blipFill rotWithShape="1">
          <a:blip r:embed="rId2">
            <a:extLst>
              <a:ext uri="{28A0092B-C50C-407E-A947-70E740481C1C}">
                <a14:useLocalDpi xmlns:a14="http://schemas.microsoft.com/office/drawing/2010/main" val="0"/>
              </a:ext>
            </a:extLst>
          </a:blip>
          <a:srcRect t="5216" b="5216"/>
          <a:stretch/>
        </p:blipFill>
        <p:spPr>
          <a:xfrm>
            <a:off x="0" y="0"/>
            <a:ext cx="12192000" cy="6858000"/>
          </a:xfrm>
          <a:prstGeom prst="rect">
            <a:avLst/>
          </a:prstGeom>
        </p:spPr>
      </p:pic>
    </p:spTree>
    <p:extLst>
      <p:ext uri="{BB962C8B-B14F-4D97-AF65-F5344CB8AC3E}">
        <p14:creationId xmlns:p14="http://schemas.microsoft.com/office/powerpoint/2010/main" val="7512109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C3C80A-87E2-4529-BB68-67F8E0A526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8007" y="248223"/>
            <a:ext cx="6555986" cy="6361554"/>
          </a:xfrm>
          <a:prstGeom prst="rect">
            <a:avLst/>
          </a:prstGeom>
          <a:ln>
            <a:noFill/>
          </a:ln>
          <a:effectLst>
            <a:outerShdw blurRad="76200" dir="13500000" sy="23000" kx="1200000" algn="br" rotWithShape="0">
              <a:prstClr val="black">
                <a:alpha val="2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952225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0C7AFB-6752-4958-BCA8-92FEBAC167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3345" y="322965"/>
            <a:ext cx="6365310" cy="6212070"/>
          </a:xfrm>
          <a:prstGeom prst="rect">
            <a:avLst/>
          </a:prstGeom>
          <a:ln>
            <a:noFill/>
          </a:ln>
          <a:effectLst>
            <a:outerShdw blurRad="76200" dir="13500000" sy="23000" kx="1200000" algn="br" rotWithShape="0">
              <a:prstClr val="black">
                <a:alpha val="2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919915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763623-4F54-42D2-8682-7165580BD5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212" y="1213423"/>
            <a:ext cx="8995576" cy="4431154"/>
          </a:xfrm>
          <a:prstGeom prst="rect">
            <a:avLst/>
          </a:prstGeom>
          <a:ln>
            <a:noFill/>
          </a:ln>
          <a:effectLst>
            <a:outerShdw blurRad="76200" dir="13500000" sy="23000" kx="1200000" algn="br" rotWithShape="0">
              <a:prstClr val="black">
                <a:alpha val="20000"/>
              </a:prst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476539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8E7A86-35EA-43A8-A165-63966ACE3973}"/>
              </a:ext>
            </a:extLst>
          </p:cNvPr>
          <p:cNvPicPr>
            <a:picLocks noChangeAspect="1"/>
          </p:cNvPicPr>
          <p:nvPr/>
        </p:nvPicPr>
        <p:blipFill rotWithShape="1">
          <a:blip r:embed="rId2">
            <a:extLst>
              <a:ext uri="{28A0092B-C50C-407E-A947-70E740481C1C}">
                <a14:useLocalDpi xmlns:a14="http://schemas.microsoft.com/office/drawing/2010/main" val="0"/>
              </a:ext>
            </a:extLst>
          </a:blip>
          <a:srcRect t="1151" b="1"/>
          <a:stretch/>
        </p:blipFill>
        <p:spPr>
          <a:xfrm>
            <a:off x="1907444" y="963964"/>
            <a:ext cx="8377112" cy="4930071"/>
          </a:xfrm>
          <a:prstGeom prst="rect">
            <a:avLst/>
          </a:prstGeom>
          <a:ln>
            <a:noFill/>
          </a:ln>
          <a:effectLst>
            <a:outerShdw blurRad="76200" dir="13500000" sy="23000" kx="1200000" algn="br" rotWithShape="0">
              <a:prstClr val="black">
                <a:alpha val="20000"/>
              </a:prst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768502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8F30E-54E8-488A-B567-C01AAAC109C0}"/>
              </a:ext>
            </a:extLst>
          </p:cNvPr>
          <p:cNvSpPr>
            <a:spLocks noGrp="1"/>
          </p:cNvSpPr>
          <p:nvPr>
            <p:ph type="title"/>
          </p:nvPr>
        </p:nvSpPr>
        <p:spPr>
          <a:xfrm>
            <a:off x="1113777" y="0"/>
            <a:ext cx="10515600" cy="1325563"/>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r>
              <a:rPr lang="en-US" b="1" dirty="0">
                <a:solidFill>
                  <a:schemeClr val="accent1">
                    <a:lumMod val="75000"/>
                  </a:schemeClr>
                </a:solidFill>
                <a:latin typeface="Century" panose="02040604050505020304" pitchFamily="18" charset="0"/>
              </a:rPr>
              <a:t>12 Core Business Analytical Questions : </a:t>
            </a:r>
            <a:endParaRPr lang="en-IN" b="1" dirty="0">
              <a:solidFill>
                <a:schemeClr val="accent1">
                  <a:lumMod val="75000"/>
                </a:schemeClr>
              </a:solidFill>
              <a:latin typeface="Century" panose="02040604050505020304" pitchFamily="18" charset="0"/>
            </a:endParaRPr>
          </a:p>
        </p:txBody>
      </p:sp>
      <p:sp>
        <p:nvSpPr>
          <p:cNvPr id="3" name="Content Placeholder 2">
            <a:extLst>
              <a:ext uri="{FF2B5EF4-FFF2-40B4-BE49-F238E27FC236}">
                <a16:creationId xmlns:a16="http://schemas.microsoft.com/office/drawing/2014/main" id="{39002CB4-0906-4734-9F1F-398EB33CDB42}"/>
              </a:ext>
            </a:extLst>
          </p:cNvPr>
          <p:cNvSpPr>
            <a:spLocks noGrp="1"/>
          </p:cNvSpPr>
          <p:nvPr>
            <p:ph idx="1"/>
          </p:nvPr>
        </p:nvSpPr>
        <p:spPr>
          <a:xfrm>
            <a:off x="341051" y="2065322"/>
            <a:ext cx="6166282" cy="402671"/>
          </a:xfrm>
        </p:spPr>
        <p:txBody>
          <a:bodyPr>
            <a:normAutofit fontScale="92500" lnSpcReduction="20000"/>
          </a:bodyPr>
          <a:lstStyle/>
          <a:p>
            <a:r>
              <a:rPr lang="en-US" b="1" dirty="0">
                <a:solidFill>
                  <a:schemeClr val="accent1">
                    <a:lumMod val="75000"/>
                  </a:schemeClr>
                </a:solidFill>
                <a:latin typeface="Century" panose="02040604050505020304" pitchFamily="18" charset="0"/>
              </a:rPr>
              <a:t>1. Total revenue by category?</a:t>
            </a:r>
            <a:endParaRPr lang="en-IN" b="1" dirty="0">
              <a:solidFill>
                <a:schemeClr val="accent1">
                  <a:lumMod val="75000"/>
                </a:schemeClr>
              </a:solidFill>
              <a:latin typeface="Century" panose="02040604050505020304" pitchFamily="18" charset="0"/>
            </a:endParaRPr>
          </a:p>
        </p:txBody>
      </p:sp>
      <p:pic>
        <p:nvPicPr>
          <p:cNvPr id="5" name="Picture 4">
            <a:extLst>
              <a:ext uri="{FF2B5EF4-FFF2-40B4-BE49-F238E27FC236}">
                <a16:creationId xmlns:a16="http://schemas.microsoft.com/office/drawing/2014/main" id="{7859F0C9-CB99-4F40-907C-BFB693FE90BA}"/>
              </a:ext>
            </a:extLst>
          </p:cNvPr>
          <p:cNvPicPr>
            <a:picLocks noChangeAspect="1"/>
          </p:cNvPicPr>
          <p:nvPr/>
        </p:nvPicPr>
        <p:blipFill rotWithShape="1">
          <a:blip r:embed="rId2">
            <a:extLst>
              <a:ext uri="{28A0092B-C50C-407E-A947-70E740481C1C}">
                <a14:useLocalDpi xmlns:a14="http://schemas.microsoft.com/office/drawing/2010/main" val="0"/>
              </a:ext>
            </a:extLst>
          </a:blip>
          <a:srcRect l="16529" t="26279" r="54418" b="59093"/>
          <a:stretch/>
        </p:blipFill>
        <p:spPr>
          <a:xfrm>
            <a:off x="341051" y="3161004"/>
            <a:ext cx="7119645" cy="2016341"/>
          </a:xfrm>
          <a:prstGeom prst="rect">
            <a:avLst/>
          </a:prstGeom>
        </p:spPr>
      </p:pic>
      <p:pic>
        <p:nvPicPr>
          <p:cNvPr id="7" name="Picture 6">
            <a:extLst>
              <a:ext uri="{FF2B5EF4-FFF2-40B4-BE49-F238E27FC236}">
                <a16:creationId xmlns:a16="http://schemas.microsoft.com/office/drawing/2014/main" id="{0BFD5A8B-6686-49AE-9A3A-71B5AC420227}"/>
              </a:ext>
            </a:extLst>
          </p:cNvPr>
          <p:cNvPicPr>
            <a:picLocks noChangeAspect="1"/>
          </p:cNvPicPr>
          <p:nvPr/>
        </p:nvPicPr>
        <p:blipFill rotWithShape="1">
          <a:blip r:embed="rId3">
            <a:extLst>
              <a:ext uri="{28A0092B-C50C-407E-A947-70E740481C1C}">
                <a14:useLocalDpi xmlns:a14="http://schemas.microsoft.com/office/drawing/2010/main" val="0"/>
              </a:ext>
            </a:extLst>
          </a:blip>
          <a:srcRect l="14417" t="35469" r="70146" b="37994"/>
          <a:stretch/>
        </p:blipFill>
        <p:spPr>
          <a:xfrm>
            <a:off x="7909264" y="3161004"/>
            <a:ext cx="3720113" cy="359727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050706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AB8D50-7A8A-4DBE-BEFB-538999FA4140}"/>
              </a:ext>
            </a:extLst>
          </p:cNvPr>
          <p:cNvSpPr>
            <a:spLocks noGrp="1"/>
          </p:cNvSpPr>
          <p:nvPr>
            <p:ph idx="1"/>
          </p:nvPr>
        </p:nvSpPr>
        <p:spPr>
          <a:xfrm>
            <a:off x="199007" y="744844"/>
            <a:ext cx="6654554" cy="740021"/>
          </a:xfrm>
        </p:spPr>
        <p:txBody>
          <a:bodyPr>
            <a:normAutofit/>
          </a:bodyPr>
          <a:lstStyle/>
          <a:p>
            <a:r>
              <a:rPr lang="en-US" sz="2600" b="1" dirty="0">
                <a:solidFill>
                  <a:schemeClr val="accent1">
                    <a:lumMod val="75000"/>
                  </a:schemeClr>
                </a:solidFill>
                <a:latin typeface="Century" panose="02040604050505020304" pitchFamily="18" charset="0"/>
              </a:rPr>
              <a:t>2. Average unit price by 5G status?</a:t>
            </a:r>
            <a:endParaRPr lang="en-IN" sz="2600" b="1" dirty="0">
              <a:solidFill>
                <a:schemeClr val="accent1">
                  <a:lumMod val="75000"/>
                </a:schemeClr>
              </a:solidFill>
              <a:latin typeface="Century" panose="02040604050505020304" pitchFamily="18" charset="0"/>
            </a:endParaRPr>
          </a:p>
        </p:txBody>
      </p:sp>
      <p:pic>
        <p:nvPicPr>
          <p:cNvPr id="5" name="Picture 4">
            <a:extLst>
              <a:ext uri="{FF2B5EF4-FFF2-40B4-BE49-F238E27FC236}">
                <a16:creationId xmlns:a16="http://schemas.microsoft.com/office/drawing/2014/main" id="{0DB8DB47-5CE2-4A41-B60C-4063888B8638}"/>
              </a:ext>
            </a:extLst>
          </p:cNvPr>
          <p:cNvPicPr>
            <a:picLocks noChangeAspect="1"/>
          </p:cNvPicPr>
          <p:nvPr/>
        </p:nvPicPr>
        <p:blipFill rotWithShape="1">
          <a:blip r:embed="rId2">
            <a:extLst>
              <a:ext uri="{28A0092B-C50C-407E-A947-70E740481C1C}">
                <a14:useLocalDpi xmlns:a14="http://schemas.microsoft.com/office/drawing/2010/main" val="0"/>
              </a:ext>
            </a:extLst>
          </a:blip>
          <a:srcRect l="16529" t="31326" r="59369" b="58836"/>
          <a:stretch/>
        </p:blipFill>
        <p:spPr>
          <a:xfrm>
            <a:off x="649076" y="1250678"/>
            <a:ext cx="5258385" cy="1207363"/>
          </a:xfrm>
          <a:prstGeom prst="rect">
            <a:avLst/>
          </a:prstGeom>
        </p:spPr>
      </p:pic>
      <p:pic>
        <p:nvPicPr>
          <p:cNvPr id="7" name="Picture 6">
            <a:extLst>
              <a:ext uri="{FF2B5EF4-FFF2-40B4-BE49-F238E27FC236}">
                <a16:creationId xmlns:a16="http://schemas.microsoft.com/office/drawing/2014/main" id="{71791AB7-E485-42A1-89BC-B747DEB7C776}"/>
              </a:ext>
            </a:extLst>
          </p:cNvPr>
          <p:cNvPicPr>
            <a:picLocks noChangeAspect="1"/>
          </p:cNvPicPr>
          <p:nvPr/>
        </p:nvPicPr>
        <p:blipFill rotWithShape="1">
          <a:blip r:embed="rId2">
            <a:extLst>
              <a:ext uri="{28A0092B-C50C-407E-A947-70E740481C1C}">
                <a14:useLocalDpi xmlns:a14="http://schemas.microsoft.com/office/drawing/2010/main" val="0"/>
              </a:ext>
            </a:extLst>
          </a:blip>
          <a:srcRect l="13908" t="52946" r="73131" b="37862"/>
          <a:stretch/>
        </p:blipFill>
        <p:spPr>
          <a:xfrm>
            <a:off x="7625754" y="1358283"/>
            <a:ext cx="3917170" cy="156247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3" name="TextBox 12">
            <a:extLst>
              <a:ext uri="{FF2B5EF4-FFF2-40B4-BE49-F238E27FC236}">
                <a16:creationId xmlns:a16="http://schemas.microsoft.com/office/drawing/2014/main" id="{F311F1A2-112B-4AEC-8486-5D7F3A83AD7F}"/>
              </a:ext>
            </a:extLst>
          </p:cNvPr>
          <p:cNvSpPr txBox="1"/>
          <p:nvPr/>
        </p:nvSpPr>
        <p:spPr>
          <a:xfrm>
            <a:off x="199007" y="3431219"/>
            <a:ext cx="5149049" cy="492443"/>
          </a:xfrm>
          <a:prstGeom prst="rect">
            <a:avLst/>
          </a:prstGeom>
          <a:noFill/>
        </p:spPr>
        <p:txBody>
          <a:bodyPr wrap="square" rtlCol="0">
            <a:spAutoFit/>
          </a:bodyPr>
          <a:lstStyle/>
          <a:p>
            <a:r>
              <a:rPr lang="en-US" sz="2600" b="1" dirty="0">
                <a:solidFill>
                  <a:schemeClr val="accent1">
                    <a:lumMod val="75000"/>
                  </a:schemeClr>
                </a:solidFill>
                <a:latin typeface="Century" panose="02040604050505020304" pitchFamily="18" charset="0"/>
              </a:rPr>
              <a:t>3. Revenue by country (top 5)?</a:t>
            </a:r>
            <a:endParaRPr lang="en-IN" sz="2600" b="1" dirty="0">
              <a:solidFill>
                <a:schemeClr val="accent1">
                  <a:lumMod val="75000"/>
                </a:schemeClr>
              </a:solidFill>
              <a:latin typeface="Century" panose="02040604050505020304" pitchFamily="18" charset="0"/>
            </a:endParaRPr>
          </a:p>
        </p:txBody>
      </p:sp>
      <p:pic>
        <p:nvPicPr>
          <p:cNvPr id="16" name="Picture 15">
            <a:extLst>
              <a:ext uri="{FF2B5EF4-FFF2-40B4-BE49-F238E27FC236}">
                <a16:creationId xmlns:a16="http://schemas.microsoft.com/office/drawing/2014/main" id="{9EE2504D-602E-4407-B2CB-4F93FD6CA0CB}"/>
              </a:ext>
            </a:extLst>
          </p:cNvPr>
          <p:cNvPicPr>
            <a:picLocks noChangeAspect="1"/>
          </p:cNvPicPr>
          <p:nvPr/>
        </p:nvPicPr>
        <p:blipFill rotWithShape="1">
          <a:blip r:embed="rId3">
            <a:extLst>
              <a:ext uri="{28A0092B-C50C-407E-A947-70E740481C1C}">
                <a14:useLocalDpi xmlns:a14="http://schemas.microsoft.com/office/drawing/2010/main" val="0"/>
              </a:ext>
            </a:extLst>
          </a:blip>
          <a:srcRect l="16529" t="27314" r="58059" b="59482"/>
          <a:stretch/>
        </p:blipFill>
        <p:spPr>
          <a:xfrm>
            <a:off x="605901" y="4143920"/>
            <a:ext cx="5134386" cy="1500595"/>
          </a:xfrm>
          <a:prstGeom prst="rect">
            <a:avLst/>
          </a:prstGeom>
        </p:spPr>
      </p:pic>
      <p:pic>
        <p:nvPicPr>
          <p:cNvPr id="18" name="Picture 17">
            <a:extLst>
              <a:ext uri="{FF2B5EF4-FFF2-40B4-BE49-F238E27FC236}">
                <a16:creationId xmlns:a16="http://schemas.microsoft.com/office/drawing/2014/main" id="{ADA14733-50E8-4FDA-A63E-5C72DC5CEDF1}"/>
              </a:ext>
            </a:extLst>
          </p:cNvPr>
          <p:cNvPicPr>
            <a:picLocks noChangeAspect="1"/>
          </p:cNvPicPr>
          <p:nvPr/>
        </p:nvPicPr>
        <p:blipFill rotWithShape="1">
          <a:blip r:embed="rId3">
            <a:extLst>
              <a:ext uri="{28A0092B-C50C-407E-A947-70E740481C1C}">
                <a14:useLocalDpi xmlns:a14="http://schemas.microsoft.com/office/drawing/2010/main" val="0"/>
              </a:ext>
            </a:extLst>
          </a:blip>
          <a:srcRect l="13980" t="53074" r="72258" b="32427"/>
          <a:stretch/>
        </p:blipFill>
        <p:spPr>
          <a:xfrm>
            <a:off x="7625754" y="4143920"/>
            <a:ext cx="3707809" cy="219722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614336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3CAFFB-766F-4032-B391-6714FAC751BA}"/>
              </a:ext>
            </a:extLst>
          </p:cNvPr>
          <p:cNvSpPr>
            <a:spLocks noGrp="1"/>
          </p:cNvSpPr>
          <p:nvPr>
            <p:ph idx="1"/>
          </p:nvPr>
        </p:nvSpPr>
        <p:spPr>
          <a:xfrm>
            <a:off x="287785" y="298666"/>
            <a:ext cx="10515600" cy="1104006"/>
          </a:xfrm>
        </p:spPr>
        <p:txBody>
          <a:bodyPr>
            <a:normAutofit/>
          </a:bodyPr>
          <a:lstStyle/>
          <a:p>
            <a:r>
              <a:rPr lang="en-US" sz="2600" b="1" dirty="0">
                <a:solidFill>
                  <a:schemeClr val="accent1">
                    <a:lumMod val="75000"/>
                  </a:schemeClr>
                </a:solidFill>
                <a:latin typeface="Century" panose="02040604050505020304" pitchFamily="18" charset="0"/>
              </a:rPr>
              <a:t>4. Sales channel performance by revenue?</a:t>
            </a:r>
            <a:endParaRPr lang="en-IN" sz="2600" b="1" dirty="0">
              <a:solidFill>
                <a:schemeClr val="accent1">
                  <a:lumMod val="75000"/>
                </a:schemeClr>
              </a:solidFill>
              <a:latin typeface="Century" panose="02040604050505020304" pitchFamily="18" charset="0"/>
            </a:endParaRPr>
          </a:p>
        </p:txBody>
      </p:sp>
      <p:pic>
        <p:nvPicPr>
          <p:cNvPr id="5" name="Picture 4">
            <a:extLst>
              <a:ext uri="{FF2B5EF4-FFF2-40B4-BE49-F238E27FC236}">
                <a16:creationId xmlns:a16="http://schemas.microsoft.com/office/drawing/2014/main" id="{FDFD5C9F-C49B-4A10-B457-DF16C6BA98E3}"/>
              </a:ext>
            </a:extLst>
          </p:cNvPr>
          <p:cNvPicPr>
            <a:picLocks noChangeAspect="1"/>
          </p:cNvPicPr>
          <p:nvPr/>
        </p:nvPicPr>
        <p:blipFill rotWithShape="1">
          <a:blip r:embed="rId2">
            <a:extLst>
              <a:ext uri="{28A0092B-C50C-407E-A947-70E740481C1C}">
                <a14:useLocalDpi xmlns:a14="http://schemas.microsoft.com/office/drawing/2010/main" val="0"/>
              </a:ext>
            </a:extLst>
          </a:blip>
          <a:srcRect l="16311" t="29773" r="53544" b="58835"/>
          <a:stretch/>
        </p:blipFill>
        <p:spPr>
          <a:xfrm>
            <a:off x="625137" y="1222531"/>
            <a:ext cx="6363278" cy="1352581"/>
          </a:xfrm>
          <a:prstGeom prst="rect">
            <a:avLst/>
          </a:prstGeom>
        </p:spPr>
      </p:pic>
      <p:pic>
        <p:nvPicPr>
          <p:cNvPr id="7" name="Picture 6">
            <a:extLst>
              <a:ext uri="{FF2B5EF4-FFF2-40B4-BE49-F238E27FC236}">
                <a16:creationId xmlns:a16="http://schemas.microsoft.com/office/drawing/2014/main" id="{34A3D6F7-3A7A-4B73-B9B9-D7DE661B1B1F}"/>
              </a:ext>
            </a:extLst>
          </p:cNvPr>
          <p:cNvPicPr>
            <a:picLocks noChangeAspect="1"/>
          </p:cNvPicPr>
          <p:nvPr/>
        </p:nvPicPr>
        <p:blipFill rotWithShape="1">
          <a:blip r:embed="rId3">
            <a:extLst>
              <a:ext uri="{28A0092B-C50C-407E-A947-70E740481C1C}">
                <a14:useLocalDpi xmlns:a14="http://schemas.microsoft.com/office/drawing/2010/main" val="0"/>
              </a:ext>
            </a:extLst>
          </a:blip>
          <a:srcRect l="13750" t="35599" r="67452" b="46125"/>
          <a:stretch/>
        </p:blipFill>
        <p:spPr>
          <a:xfrm>
            <a:off x="7752924" y="575461"/>
            <a:ext cx="4126380" cy="225651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8" name="TextBox 7">
            <a:extLst>
              <a:ext uri="{FF2B5EF4-FFF2-40B4-BE49-F238E27FC236}">
                <a16:creationId xmlns:a16="http://schemas.microsoft.com/office/drawing/2014/main" id="{0BFEFD2F-3FB9-4E04-97D6-04C8295E7DFA}"/>
              </a:ext>
            </a:extLst>
          </p:cNvPr>
          <p:cNvSpPr txBox="1"/>
          <p:nvPr/>
        </p:nvSpPr>
        <p:spPr>
          <a:xfrm>
            <a:off x="625137" y="3747553"/>
            <a:ext cx="6773663" cy="492443"/>
          </a:xfrm>
          <a:prstGeom prst="rect">
            <a:avLst/>
          </a:prstGeom>
          <a:noFill/>
        </p:spPr>
        <p:txBody>
          <a:bodyPr wrap="square" rtlCol="0">
            <a:spAutoFit/>
          </a:bodyPr>
          <a:lstStyle/>
          <a:p>
            <a:r>
              <a:rPr lang="en-US" sz="2600" b="1" dirty="0">
                <a:solidFill>
                  <a:schemeClr val="accent1">
                    <a:lumMod val="75000"/>
                  </a:schemeClr>
                </a:solidFill>
                <a:latin typeface="Century" panose="02040604050505020304" pitchFamily="18" charset="0"/>
              </a:rPr>
              <a:t>5. Monthly revenue trend (last 2 years)?</a:t>
            </a:r>
            <a:endParaRPr lang="en-IN" sz="2600" b="1" dirty="0">
              <a:solidFill>
                <a:schemeClr val="accent1">
                  <a:lumMod val="75000"/>
                </a:schemeClr>
              </a:solidFill>
              <a:latin typeface="Century" panose="02040604050505020304" pitchFamily="18" charset="0"/>
            </a:endParaRPr>
          </a:p>
        </p:txBody>
      </p:sp>
      <p:pic>
        <p:nvPicPr>
          <p:cNvPr id="11" name="Picture 10">
            <a:extLst>
              <a:ext uri="{FF2B5EF4-FFF2-40B4-BE49-F238E27FC236}">
                <a16:creationId xmlns:a16="http://schemas.microsoft.com/office/drawing/2014/main" id="{0C1A06A8-6971-4A12-9038-AAF253BF3694}"/>
              </a:ext>
            </a:extLst>
          </p:cNvPr>
          <p:cNvPicPr>
            <a:picLocks noChangeAspect="1"/>
          </p:cNvPicPr>
          <p:nvPr/>
        </p:nvPicPr>
        <p:blipFill rotWithShape="1">
          <a:blip r:embed="rId4">
            <a:extLst>
              <a:ext uri="{28A0092B-C50C-407E-A947-70E740481C1C}">
                <a14:useLocalDpi xmlns:a14="http://schemas.microsoft.com/office/drawing/2010/main" val="0"/>
              </a:ext>
            </a:extLst>
          </a:blip>
          <a:srcRect l="13750" t="35987" r="72184" b="36181"/>
          <a:stretch/>
        </p:blipFill>
        <p:spPr>
          <a:xfrm>
            <a:off x="8330954" y="3429000"/>
            <a:ext cx="2970320" cy="330604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3" name="Picture 12">
            <a:extLst>
              <a:ext uri="{FF2B5EF4-FFF2-40B4-BE49-F238E27FC236}">
                <a16:creationId xmlns:a16="http://schemas.microsoft.com/office/drawing/2014/main" id="{08B3705F-8E0C-40B2-A633-21F666951E22}"/>
              </a:ext>
            </a:extLst>
          </p:cNvPr>
          <p:cNvPicPr>
            <a:picLocks noChangeAspect="1"/>
          </p:cNvPicPr>
          <p:nvPr/>
        </p:nvPicPr>
        <p:blipFill rotWithShape="1">
          <a:blip r:embed="rId5">
            <a:extLst>
              <a:ext uri="{28A0092B-C50C-407E-A947-70E740481C1C}">
                <a14:useLocalDpi xmlns:a14="http://schemas.microsoft.com/office/drawing/2010/main" val="0"/>
              </a:ext>
            </a:extLst>
          </a:blip>
          <a:srcRect l="16384" t="27573" r="49466" b="54645"/>
          <a:stretch/>
        </p:blipFill>
        <p:spPr>
          <a:xfrm>
            <a:off x="652965" y="4579849"/>
            <a:ext cx="6718005" cy="1967666"/>
          </a:xfrm>
          <a:prstGeom prst="rect">
            <a:avLst/>
          </a:prstGeom>
        </p:spPr>
      </p:pic>
    </p:spTree>
    <p:extLst>
      <p:ext uri="{BB962C8B-B14F-4D97-AF65-F5344CB8AC3E}">
        <p14:creationId xmlns:p14="http://schemas.microsoft.com/office/powerpoint/2010/main" val="314422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FDF90D-C5D1-4E25-9682-E9EE1ADACA3F}"/>
              </a:ext>
            </a:extLst>
          </p:cNvPr>
          <p:cNvSpPr>
            <a:spLocks noGrp="1"/>
          </p:cNvSpPr>
          <p:nvPr>
            <p:ph idx="1"/>
          </p:nvPr>
        </p:nvSpPr>
        <p:spPr>
          <a:xfrm>
            <a:off x="278907" y="254278"/>
            <a:ext cx="10515600" cy="509202"/>
          </a:xfrm>
        </p:spPr>
        <p:txBody>
          <a:bodyPr>
            <a:normAutofit/>
          </a:bodyPr>
          <a:lstStyle/>
          <a:p>
            <a:r>
              <a:rPr lang="en-IN" sz="2600" b="1" dirty="0">
                <a:solidFill>
                  <a:schemeClr val="accent1">
                    <a:lumMod val="75000"/>
                  </a:schemeClr>
                </a:solidFill>
                <a:latin typeface="Century" panose="02040604050505020304" pitchFamily="18" charset="0"/>
              </a:rPr>
              <a:t>6. Year-over-year revenue growth?</a:t>
            </a:r>
          </a:p>
        </p:txBody>
      </p:sp>
      <p:pic>
        <p:nvPicPr>
          <p:cNvPr id="5" name="Picture 4">
            <a:extLst>
              <a:ext uri="{FF2B5EF4-FFF2-40B4-BE49-F238E27FC236}">
                <a16:creationId xmlns:a16="http://schemas.microsoft.com/office/drawing/2014/main" id="{62302706-4E06-44B9-A283-CF302C4891EC}"/>
              </a:ext>
            </a:extLst>
          </p:cNvPr>
          <p:cNvPicPr>
            <a:picLocks noChangeAspect="1"/>
          </p:cNvPicPr>
          <p:nvPr/>
        </p:nvPicPr>
        <p:blipFill rotWithShape="1">
          <a:blip r:embed="rId2">
            <a:extLst>
              <a:ext uri="{28A0092B-C50C-407E-A947-70E740481C1C}">
                <a14:useLocalDpi xmlns:a14="http://schemas.microsoft.com/office/drawing/2010/main" val="0"/>
              </a:ext>
            </a:extLst>
          </a:blip>
          <a:srcRect l="16456" t="22524" r="51505" b="35534"/>
          <a:stretch/>
        </p:blipFill>
        <p:spPr>
          <a:xfrm>
            <a:off x="417250" y="1483363"/>
            <a:ext cx="5284444" cy="3891273"/>
          </a:xfrm>
          <a:prstGeom prst="rect">
            <a:avLst/>
          </a:prstGeom>
        </p:spPr>
      </p:pic>
      <p:pic>
        <p:nvPicPr>
          <p:cNvPr id="7" name="Picture 6">
            <a:extLst>
              <a:ext uri="{FF2B5EF4-FFF2-40B4-BE49-F238E27FC236}">
                <a16:creationId xmlns:a16="http://schemas.microsoft.com/office/drawing/2014/main" id="{008189D6-9624-4F42-A3E4-01A968AB6287}"/>
              </a:ext>
            </a:extLst>
          </p:cNvPr>
          <p:cNvPicPr>
            <a:picLocks noChangeAspect="1"/>
          </p:cNvPicPr>
          <p:nvPr/>
        </p:nvPicPr>
        <p:blipFill rotWithShape="1">
          <a:blip r:embed="rId3">
            <a:extLst>
              <a:ext uri="{28A0092B-C50C-407E-A947-70E740481C1C}">
                <a14:useLocalDpi xmlns:a14="http://schemas.microsoft.com/office/drawing/2010/main" val="0"/>
              </a:ext>
            </a:extLst>
          </a:blip>
          <a:srcRect l="14417" t="56959" r="61554" b="31132"/>
          <a:stretch/>
        </p:blipFill>
        <p:spPr>
          <a:xfrm>
            <a:off x="6096000" y="2621528"/>
            <a:ext cx="5792726" cy="161494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783960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E8DF71-208D-4066-BC41-177306B9A21C}"/>
              </a:ext>
            </a:extLst>
          </p:cNvPr>
          <p:cNvSpPr>
            <a:spLocks noGrp="1"/>
          </p:cNvSpPr>
          <p:nvPr>
            <p:ph idx="1"/>
          </p:nvPr>
        </p:nvSpPr>
        <p:spPr>
          <a:xfrm>
            <a:off x="199008" y="774408"/>
            <a:ext cx="10515600" cy="748899"/>
          </a:xfrm>
        </p:spPr>
        <p:txBody>
          <a:bodyPr>
            <a:normAutofit/>
          </a:bodyPr>
          <a:lstStyle/>
          <a:p>
            <a:r>
              <a:rPr lang="en-US" sz="2600" b="1" dirty="0">
                <a:solidFill>
                  <a:schemeClr val="accent1">
                    <a:lumMod val="75000"/>
                  </a:schemeClr>
                </a:solidFill>
                <a:latin typeface="Century" panose="02040604050505020304" pitchFamily="18" charset="0"/>
              </a:rPr>
              <a:t>7. Top 5 products by units sold?</a:t>
            </a:r>
            <a:endParaRPr lang="en-IN" sz="2600" b="1" dirty="0">
              <a:solidFill>
                <a:schemeClr val="accent1">
                  <a:lumMod val="75000"/>
                </a:schemeClr>
              </a:solidFill>
              <a:latin typeface="Century" panose="02040604050505020304" pitchFamily="18" charset="0"/>
            </a:endParaRPr>
          </a:p>
        </p:txBody>
      </p:sp>
      <p:pic>
        <p:nvPicPr>
          <p:cNvPr id="5" name="Picture 4">
            <a:extLst>
              <a:ext uri="{FF2B5EF4-FFF2-40B4-BE49-F238E27FC236}">
                <a16:creationId xmlns:a16="http://schemas.microsoft.com/office/drawing/2014/main" id="{36BC2A87-93E9-45D6-AB03-E4B7AD44187F}"/>
              </a:ext>
            </a:extLst>
          </p:cNvPr>
          <p:cNvPicPr>
            <a:picLocks noChangeAspect="1"/>
          </p:cNvPicPr>
          <p:nvPr/>
        </p:nvPicPr>
        <p:blipFill rotWithShape="1">
          <a:blip r:embed="rId2">
            <a:extLst>
              <a:ext uri="{28A0092B-C50C-407E-A947-70E740481C1C}">
                <a14:useLocalDpi xmlns:a14="http://schemas.microsoft.com/office/drawing/2010/main" val="0"/>
              </a:ext>
            </a:extLst>
          </a:blip>
          <a:srcRect l="16457" t="30033" r="56894" b="56893"/>
          <a:stretch/>
        </p:blipFill>
        <p:spPr>
          <a:xfrm>
            <a:off x="494498" y="1604238"/>
            <a:ext cx="4962310" cy="1369381"/>
          </a:xfrm>
          <a:prstGeom prst="rect">
            <a:avLst/>
          </a:prstGeom>
        </p:spPr>
      </p:pic>
      <p:pic>
        <p:nvPicPr>
          <p:cNvPr id="7" name="Picture 6">
            <a:extLst>
              <a:ext uri="{FF2B5EF4-FFF2-40B4-BE49-F238E27FC236}">
                <a16:creationId xmlns:a16="http://schemas.microsoft.com/office/drawing/2014/main" id="{240CF1C6-0705-40E1-AF7E-4B49E10FCABD}"/>
              </a:ext>
            </a:extLst>
          </p:cNvPr>
          <p:cNvPicPr>
            <a:picLocks noChangeAspect="1"/>
          </p:cNvPicPr>
          <p:nvPr/>
        </p:nvPicPr>
        <p:blipFill rotWithShape="1">
          <a:blip r:embed="rId3">
            <a:extLst>
              <a:ext uri="{28A0092B-C50C-407E-A947-70E740481C1C}">
                <a14:useLocalDpi xmlns:a14="http://schemas.microsoft.com/office/drawing/2010/main" val="0"/>
              </a:ext>
            </a:extLst>
          </a:blip>
          <a:srcRect l="14272" t="38705" r="70000" b="46149"/>
          <a:stretch/>
        </p:blipFill>
        <p:spPr>
          <a:xfrm>
            <a:off x="7175684" y="1148857"/>
            <a:ext cx="3834414" cy="2076977"/>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8" name="TextBox 7">
            <a:extLst>
              <a:ext uri="{FF2B5EF4-FFF2-40B4-BE49-F238E27FC236}">
                <a16:creationId xmlns:a16="http://schemas.microsoft.com/office/drawing/2014/main" id="{1FA02C3C-E855-4AB1-8B28-8E0DE0A68853}"/>
              </a:ext>
            </a:extLst>
          </p:cNvPr>
          <p:cNvSpPr txBox="1"/>
          <p:nvPr/>
        </p:nvSpPr>
        <p:spPr>
          <a:xfrm>
            <a:off x="494498" y="3884381"/>
            <a:ext cx="8327255" cy="492443"/>
          </a:xfrm>
          <a:prstGeom prst="rect">
            <a:avLst/>
          </a:prstGeom>
          <a:noFill/>
        </p:spPr>
        <p:txBody>
          <a:bodyPr wrap="square" rtlCol="0">
            <a:spAutoFit/>
          </a:bodyPr>
          <a:lstStyle/>
          <a:p>
            <a:r>
              <a:rPr lang="en-US" sz="2600" b="1" dirty="0">
                <a:solidFill>
                  <a:schemeClr val="accent1">
                    <a:lumMod val="75000"/>
                  </a:schemeClr>
                </a:solidFill>
                <a:latin typeface="Century" panose="02040604050505020304" pitchFamily="18" charset="0"/>
              </a:rPr>
              <a:t>8. Customer segment with highest average rating?</a:t>
            </a:r>
            <a:endParaRPr lang="en-IN" sz="2600" b="1" dirty="0">
              <a:solidFill>
                <a:schemeClr val="accent1">
                  <a:lumMod val="75000"/>
                </a:schemeClr>
              </a:solidFill>
              <a:latin typeface="Century" panose="02040604050505020304" pitchFamily="18" charset="0"/>
            </a:endParaRPr>
          </a:p>
        </p:txBody>
      </p:sp>
      <p:pic>
        <p:nvPicPr>
          <p:cNvPr id="11" name="Picture 10">
            <a:extLst>
              <a:ext uri="{FF2B5EF4-FFF2-40B4-BE49-F238E27FC236}">
                <a16:creationId xmlns:a16="http://schemas.microsoft.com/office/drawing/2014/main" id="{005A86C4-220D-421E-B843-FC48E4268796}"/>
              </a:ext>
            </a:extLst>
          </p:cNvPr>
          <p:cNvPicPr>
            <a:picLocks noChangeAspect="1"/>
          </p:cNvPicPr>
          <p:nvPr/>
        </p:nvPicPr>
        <p:blipFill rotWithShape="1">
          <a:blip r:embed="rId4">
            <a:extLst>
              <a:ext uri="{28A0092B-C50C-407E-A947-70E740481C1C}">
                <a14:useLocalDpi xmlns:a14="http://schemas.microsoft.com/office/drawing/2010/main" val="0"/>
              </a:ext>
            </a:extLst>
          </a:blip>
          <a:srcRect l="16312" t="27314" r="53761" b="61766"/>
          <a:stretch/>
        </p:blipFill>
        <p:spPr>
          <a:xfrm>
            <a:off x="494498" y="4789636"/>
            <a:ext cx="5708752" cy="1171721"/>
          </a:xfrm>
          <a:prstGeom prst="rect">
            <a:avLst/>
          </a:prstGeom>
        </p:spPr>
      </p:pic>
      <p:pic>
        <p:nvPicPr>
          <p:cNvPr id="13" name="Picture 12">
            <a:extLst>
              <a:ext uri="{FF2B5EF4-FFF2-40B4-BE49-F238E27FC236}">
                <a16:creationId xmlns:a16="http://schemas.microsoft.com/office/drawing/2014/main" id="{23560180-D4BD-42BA-B58D-AA9965AF939C}"/>
              </a:ext>
            </a:extLst>
          </p:cNvPr>
          <p:cNvPicPr>
            <a:picLocks noChangeAspect="1"/>
          </p:cNvPicPr>
          <p:nvPr/>
        </p:nvPicPr>
        <p:blipFill rotWithShape="1">
          <a:blip r:embed="rId5">
            <a:extLst>
              <a:ext uri="{28A0092B-C50C-407E-A947-70E740481C1C}">
                <a14:useLocalDpi xmlns:a14="http://schemas.microsoft.com/office/drawing/2010/main" val="0"/>
              </a:ext>
            </a:extLst>
          </a:blip>
          <a:srcRect l="14344" t="53981" r="68908" b="31909"/>
          <a:stretch/>
        </p:blipFill>
        <p:spPr>
          <a:xfrm>
            <a:off x="7175684" y="4601989"/>
            <a:ext cx="4156538" cy="1969837"/>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330533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43AA4E-6388-46C8-8345-236EBE55D102}"/>
              </a:ext>
            </a:extLst>
          </p:cNvPr>
          <p:cNvSpPr>
            <a:spLocks noGrp="1"/>
          </p:cNvSpPr>
          <p:nvPr>
            <p:ph idx="1"/>
          </p:nvPr>
        </p:nvSpPr>
        <p:spPr>
          <a:xfrm>
            <a:off x="199008" y="192134"/>
            <a:ext cx="10515600" cy="944208"/>
          </a:xfrm>
        </p:spPr>
        <p:txBody>
          <a:bodyPr>
            <a:normAutofit/>
          </a:bodyPr>
          <a:lstStyle/>
          <a:p>
            <a:r>
              <a:rPr lang="en-US" sz="2600" b="1" dirty="0">
                <a:solidFill>
                  <a:schemeClr val="accent1">
                    <a:lumMod val="75000"/>
                  </a:schemeClr>
                </a:solidFill>
                <a:latin typeface="Century" panose="02040604050505020304" pitchFamily="18" charset="0"/>
              </a:rPr>
              <a:t>9. Return rate by category?</a:t>
            </a:r>
            <a:endParaRPr lang="en-IN" sz="2600" b="1" dirty="0">
              <a:solidFill>
                <a:schemeClr val="accent1">
                  <a:lumMod val="75000"/>
                </a:schemeClr>
              </a:solidFill>
              <a:latin typeface="Century" panose="02040604050505020304" pitchFamily="18" charset="0"/>
            </a:endParaRPr>
          </a:p>
        </p:txBody>
      </p:sp>
      <p:pic>
        <p:nvPicPr>
          <p:cNvPr id="5" name="Picture 4">
            <a:extLst>
              <a:ext uri="{FF2B5EF4-FFF2-40B4-BE49-F238E27FC236}">
                <a16:creationId xmlns:a16="http://schemas.microsoft.com/office/drawing/2014/main" id="{FD7A2E91-043E-4B33-9003-31CE6A881C1E}"/>
              </a:ext>
            </a:extLst>
          </p:cNvPr>
          <p:cNvPicPr>
            <a:picLocks noChangeAspect="1"/>
          </p:cNvPicPr>
          <p:nvPr/>
        </p:nvPicPr>
        <p:blipFill rotWithShape="1">
          <a:blip r:embed="rId2">
            <a:extLst>
              <a:ext uri="{28A0092B-C50C-407E-A947-70E740481C1C}">
                <a14:useLocalDpi xmlns:a14="http://schemas.microsoft.com/office/drawing/2010/main" val="0"/>
              </a:ext>
            </a:extLst>
          </a:blip>
          <a:srcRect l="14272" t="35728" r="72694" b="38253"/>
          <a:stretch/>
        </p:blipFill>
        <p:spPr>
          <a:xfrm>
            <a:off x="8451544" y="460881"/>
            <a:ext cx="2576003" cy="2892607"/>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6">
            <a:extLst>
              <a:ext uri="{FF2B5EF4-FFF2-40B4-BE49-F238E27FC236}">
                <a16:creationId xmlns:a16="http://schemas.microsoft.com/office/drawing/2014/main" id="{6A4E166B-A221-46CF-8005-B2DA6943C2EA}"/>
              </a:ext>
            </a:extLst>
          </p:cNvPr>
          <p:cNvPicPr>
            <a:picLocks noChangeAspect="1"/>
          </p:cNvPicPr>
          <p:nvPr/>
        </p:nvPicPr>
        <p:blipFill rotWithShape="1">
          <a:blip r:embed="rId3">
            <a:extLst>
              <a:ext uri="{28A0092B-C50C-407E-A947-70E740481C1C}">
                <a14:useLocalDpi xmlns:a14="http://schemas.microsoft.com/office/drawing/2010/main" val="0"/>
              </a:ext>
            </a:extLst>
          </a:blip>
          <a:srcRect l="16384" t="24984" r="42913" b="52622"/>
          <a:stretch/>
        </p:blipFill>
        <p:spPr>
          <a:xfrm>
            <a:off x="511947" y="815313"/>
            <a:ext cx="6831814" cy="2114318"/>
          </a:xfrm>
          <a:prstGeom prst="rect">
            <a:avLst/>
          </a:prstGeom>
        </p:spPr>
      </p:pic>
      <p:sp>
        <p:nvSpPr>
          <p:cNvPr id="8" name="TextBox 7">
            <a:extLst>
              <a:ext uri="{FF2B5EF4-FFF2-40B4-BE49-F238E27FC236}">
                <a16:creationId xmlns:a16="http://schemas.microsoft.com/office/drawing/2014/main" id="{42C68C58-0446-45C8-9175-4F91C1D2B7B6}"/>
              </a:ext>
            </a:extLst>
          </p:cNvPr>
          <p:cNvSpPr txBox="1"/>
          <p:nvPr/>
        </p:nvSpPr>
        <p:spPr>
          <a:xfrm>
            <a:off x="511947" y="3457142"/>
            <a:ext cx="8463377" cy="892552"/>
          </a:xfrm>
          <a:prstGeom prst="rect">
            <a:avLst/>
          </a:prstGeom>
          <a:noFill/>
        </p:spPr>
        <p:txBody>
          <a:bodyPr wrap="square" rtlCol="0">
            <a:spAutoFit/>
          </a:bodyPr>
          <a:lstStyle/>
          <a:p>
            <a:r>
              <a:rPr lang="en-US" sz="2600" b="1" dirty="0">
                <a:solidFill>
                  <a:schemeClr val="accent1">
                    <a:lumMod val="75000"/>
                  </a:schemeClr>
                </a:solidFill>
                <a:latin typeface="Century" panose="02040604050505020304" pitchFamily="18" charset="0"/>
              </a:rPr>
              <a:t>10. Discount impact on revenue (high vs low discount)?</a:t>
            </a:r>
            <a:endParaRPr lang="en-IN" sz="2600" b="1" dirty="0">
              <a:solidFill>
                <a:schemeClr val="accent1">
                  <a:lumMod val="75000"/>
                </a:schemeClr>
              </a:solidFill>
              <a:latin typeface="Century" panose="02040604050505020304" pitchFamily="18" charset="0"/>
            </a:endParaRPr>
          </a:p>
        </p:txBody>
      </p:sp>
      <p:pic>
        <p:nvPicPr>
          <p:cNvPr id="11" name="Picture 10">
            <a:extLst>
              <a:ext uri="{FF2B5EF4-FFF2-40B4-BE49-F238E27FC236}">
                <a16:creationId xmlns:a16="http://schemas.microsoft.com/office/drawing/2014/main" id="{12AB477A-9614-48AA-A73B-3DDFCEE72BAA}"/>
              </a:ext>
            </a:extLst>
          </p:cNvPr>
          <p:cNvPicPr>
            <a:picLocks noChangeAspect="1"/>
          </p:cNvPicPr>
          <p:nvPr/>
        </p:nvPicPr>
        <p:blipFill rotWithShape="1">
          <a:blip r:embed="rId4">
            <a:extLst>
              <a:ext uri="{28A0092B-C50C-407E-A947-70E740481C1C}">
                <a14:useLocalDpi xmlns:a14="http://schemas.microsoft.com/office/drawing/2010/main" val="0"/>
              </a:ext>
            </a:extLst>
          </a:blip>
          <a:srcRect l="16602" t="20841" r="42331" b="57410"/>
          <a:stretch/>
        </p:blipFill>
        <p:spPr>
          <a:xfrm>
            <a:off x="511947" y="4570175"/>
            <a:ext cx="6652333" cy="1981545"/>
          </a:xfrm>
          <a:prstGeom prst="rect">
            <a:avLst/>
          </a:prstGeom>
        </p:spPr>
      </p:pic>
      <p:pic>
        <p:nvPicPr>
          <p:cNvPr id="13" name="Picture 12">
            <a:extLst>
              <a:ext uri="{FF2B5EF4-FFF2-40B4-BE49-F238E27FC236}">
                <a16:creationId xmlns:a16="http://schemas.microsoft.com/office/drawing/2014/main" id="{CE04A6C0-6371-42EC-8A35-0E61DFE359BD}"/>
              </a:ext>
            </a:extLst>
          </p:cNvPr>
          <p:cNvPicPr>
            <a:picLocks noChangeAspect="1"/>
          </p:cNvPicPr>
          <p:nvPr/>
        </p:nvPicPr>
        <p:blipFill rotWithShape="1">
          <a:blip r:embed="rId4">
            <a:extLst>
              <a:ext uri="{28A0092B-C50C-407E-A947-70E740481C1C}">
                <a14:useLocalDpi xmlns:a14="http://schemas.microsoft.com/office/drawing/2010/main" val="0"/>
              </a:ext>
            </a:extLst>
          </a:blip>
          <a:srcRect l="14054" t="54759" r="66140" b="36439"/>
          <a:stretch/>
        </p:blipFill>
        <p:spPr>
          <a:xfrm>
            <a:off x="7314952" y="5462617"/>
            <a:ext cx="4640558" cy="116014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831131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D574417-ADFA-4275-B838-1261E6F78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929" y="1054085"/>
            <a:ext cx="8444142" cy="4749830"/>
          </a:xfrm>
          <a:prstGeom prst="rect">
            <a:avLst/>
          </a:prstGeom>
          <a:ln w="34925">
            <a:noFill/>
          </a:ln>
          <a:effectLst>
            <a:outerShdw blurRad="76200" dir="13500000" sy="23000" kx="1200000" algn="br" rotWithShape="0">
              <a:prstClr val="black">
                <a:alpha val="20000"/>
              </a:prst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098944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0BC3D6-5DF5-4458-B8A3-11BB166034DF}"/>
              </a:ext>
            </a:extLst>
          </p:cNvPr>
          <p:cNvSpPr>
            <a:spLocks noGrp="1"/>
          </p:cNvSpPr>
          <p:nvPr>
            <p:ph idx="1"/>
          </p:nvPr>
        </p:nvSpPr>
        <p:spPr>
          <a:xfrm>
            <a:off x="181252" y="209889"/>
            <a:ext cx="10515600" cy="766655"/>
          </a:xfrm>
        </p:spPr>
        <p:txBody>
          <a:bodyPr>
            <a:normAutofit/>
          </a:bodyPr>
          <a:lstStyle/>
          <a:p>
            <a:r>
              <a:rPr lang="en-US" sz="2600" b="1" dirty="0">
                <a:solidFill>
                  <a:schemeClr val="accent1">
                    <a:lumMod val="75000"/>
                  </a:schemeClr>
                </a:solidFill>
                <a:latin typeface="Century" panose="02040604050505020304" pitchFamily="18" charset="0"/>
              </a:rPr>
              <a:t>11. Top 3 Products by Revenue per Category</a:t>
            </a:r>
            <a:endParaRPr lang="en-IN" sz="2600" b="1" dirty="0">
              <a:solidFill>
                <a:schemeClr val="accent1">
                  <a:lumMod val="75000"/>
                </a:schemeClr>
              </a:solidFill>
              <a:latin typeface="Century" panose="02040604050505020304" pitchFamily="18" charset="0"/>
            </a:endParaRPr>
          </a:p>
        </p:txBody>
      </p:sp>
      <p:pic>
        <p:nvPicPr>
          <p:cNvPr id="5" name="Picture 4">
            <a:extLst>
              <a:ext uri="{FF2B5EF4-FFF2-40B4-BE49-F238E27FC236}">
                <a16:creationId xmlns:a16="http://schemas.microsoft.com/office/drawing/2014/main" id="{8A4D976F-453B-41AE-A6B5-4788BC91B162}"/>
              </a:ext>
            </a:extLst>
          </p:cNvPr>
          <p:cNvPicPr>
            <a:picLocks noChangeAspect="1"/>
          </p:cNvPicPr>
          <p:nvPr/>
        </p:nvPicPr>
        <p:blipFill rotWithShape="1">
          <a:blip r:embed="rId2">
            <a:extLst>
              <a:ext uri="{28A0092B-C50C-407E-A947-70E740481C1C}">
                <a14:useLocalDpi xmlns:a14="http://schemas.microsoft.com/office/drawing/2010/main" val="0"/>
              </a:ext>
            </a:extLst>
          </a:blip>
          <a:srcRect l="18131" t="20606" r="43641" b="35899"/>
          <a:stretch/>
        </p:blipFill>
        <p:spPr>
          <a:xfrm>
            <a:off x="278182" y="1533617"/>
            <a:ext cx="6287190" cy="4023804"/>
          </a:xfrm>
          <a:prstGeom prst="rect">
            <a:avLst/>
          </a:prstGeom>
        </p:spPr>
      </p:pic>
      <p:pic>
        <p:nvPicPr>
          <p:cNvPr id="7" name="Picture 6">
            <a:extLst>
              <a:ext uri="{FF2B5EF4-FFF2-40B4-BE49-F238E27FC236}">
                <a16:creationId xmlns:a16="http://schemas.microsoft.com/office/drawing/2014/main" id="{310C5D65-D415-4F39-9137-3C8A962853AA}"/>
              </a:ext>
            </a:extLst>
          </p:cNvPr>
          <p:cNvPicPr>
            <a:picLocks noChangeAspect="1"/>
          </p:cNvPicPr>
          <p:nvPr/>
        </p:nvPicPr>
        <p:blipFill rotWithShape="1">
          <a:blip r:embed="rId3">
            <a:extLst>
              <a:ext uri="{28A0092B-C50C-407E-A947-70E740481C1C}">
                <a14:useLocalDpi xmlns:a14="http://schemas.microsoft.com/office/drawing/2010/main" val="0"/>
              </a:ext>
            </a:extLst>
          </a:blip>
          <a:srcRect l="14272" t="35340" r="56238" b="10420"/>
          <a:stretch/>
        </p:blipFill>
        <p:spPr>
          <a:xfrm>
            <a:off x="6793080" y="1100832"/>
            <a:ext cx="5120738" cy="529774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44389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1DDC1B-ECF4-42F8-85F9-EE7360F26F2C}"/>
              </a:ext>
            </a:extLst>
          </p:cNvPr>
          <p:cNvSpPr>
            <a:spLocks noGrp="1"/>
          </p:cNvSpPr>
          <p:nvPr>
            <p:ph idx="1"/>
          </p:nvPr>
        </p:nvSpPr>
        <p:spPr>
          <a:xfrm>
            <a:off x="199008" y="218766"/>
            <a:ext cx="10515600" cy="766655"/>
          </a:xfrm>
        </p:spPr>
        <p:txBody>
          <a:bodyPr>
            <a:normAutofit/>
          </a:bodyPr>
          <a:lstStyle/>
          <a:p>
            <a:r>
              <a:rPr lang="en-US" sz="2600" b="1" dirty="0">
                <a:solidFill>
                  <a:schemeClr val="accent1">
                    <a:lumMod val="75000"/>
                  </a:schemeClr>
                </a:solidFill>
                <a:latin typeface="Century" panose="02040604050505020304" pitchFamily="18" charset="0"/>
              </a:rPr>
              <a:t>12. Payment Method Performance Dashboard</a:t>
            </a:r>
            <a:endParaRPr lang="en-IN" sz="2600" b="1" dirty="0">
              <a:solidFill>
                <a:schemeClr val="accent1">
                  <a:lumMod val="75000"/>
                </a:schemeClr>
              </a:solidFill>
              <a:latin typeface="Century" panose="02040604050505020304" pitchFamily="18" charset="0"/>
            </a:endParaRPr>
          </a:p>
        </p:txBody>
      </p:sp>
      <p:pic>
        <p:nvPicPr>
          <p:cNvPr id="5" name="Picture 4">
            <a:extLst>
              <a:ext uri="{FF2B5EF4-FFF2-40B4-BE49-F238E27FC236}">
                <a16:creationId xmlns:a16="http://schemas.microsoft.com/office/drawing/2014/main" id="{DD65A318-6853-44B3-8E6C-ADD39D88CC8F}"/>
              </a:ext>
            </a:extLst>
          </p:cNvPr>
          <p:cNvPicPr>
            <a:picLocks noChangeAspect="1"/>
          </p:cNvPicPr>
          <p:nvPr/>
        </p:nvPicPr>
        <p:blipFill rotWithShape="1">
          <a:blip r:embed="rId2">
            <a:extLst>
              <a:ext uri="{28A0092B-C50C-407E-A947-70E740481C1C}">
                <a14:useLocalDpi xmlns:a14="http://schemas.microsoft.com/office/drawing/2010/main" val="0"/>
              </a:ext>
            </a:extLst>
          </a:blip>
          <a:srcRect l="16601" t="39871" r="40219" b="38122"/>
          <a:stretch/>
        </p:blipFill>
        <p:spPr>
          <a:xfrm>
            <a:off x="1779916" y="818965"/>
            <a:ext cx="8632165" cy="2474651"/>
          </a:xfrm>
          <a:prstGeom prst="rect">
            <a:avLst/>
          </a:prstGeom>
        </p:spPr>
      </p:pic>
      <p:pic>
        <p:nvPicPr>
          <p:cNvPr id="7" name="Picture 6">
            <a:extLst>
              <a:ext uri="{FF2B5EF4-FFF2-40B4-BE49-F238E27FC236}">
                <a16:creationId xmlns:a16="http://schemas.microsoft.com/office/drawing/2014/main" id="{4ED80A2D-B713-482A-87F9-A6C842C13BA4}"/>
              </a:ext>
            </a:extLst>
          </p:cNvPr>
          <p:cNvPicPr>
            <a:picLocks noChangeAspect="1"/>
          </p:cNvPicPr>
          <p:nvPr/>
        </p:nvPicPr>
        <p:blipFill rotWithShape="1">
          <a:blip r:embed="rId3">
            <a:extLst>
              <a:ext uri="{28A0092B-C50C-407E-A947-70E740481C1C}">
                <a14:useLocalDpi xmlns:a14="http://schemas.microsoft.com/office/drawing/2010/main" val="0"/>
              </a:ext>
            </a:extLst>
          </a:blip>
          <a:srcRect l="14417" t="36117" r="53690" b="44077"/>
          <a:stretch/>
        </p:blipFill>
        <p:spPr>
          <a:xfrm>
            <a:off x="1993362" y="3773010"/>
            <a:ext cx="8205271" cy="286622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580224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7DCDD-3080-4BA0-9390-AD1CABC4081E}"/>
              </a:ext>
            </a:extLst>
          </p:cNvPr>
          <p:cNvSpPr>
            <a:spLocks noGrp="1"/>
          </p:cNvSpPr>
          <p:nvPr>
            <p:ph type="title"/>
          </p:nvPr>
        </p:nvSpPr>
        <p:spPr>
          <a:xfrm>
            <a:off x="305540" y="-87636"/>
            <a:ext cx="10515600" cy="1325563"/>
          </a:xfrm>
        </p:spPr>
        <p:txBody>
          <a:bodyPr>
            <a:normAutofit/>
          </a:bodyPr>
          <a:lstStyle/>
          <a:p>
            <a:r>
              <a:rPr lang="en-US" sz="4000" b="1" dirty="0">
                <a:solidFill>
                  <a:schemeClr val="accent1">
                    <a:lumMod val="75000"/>
                  </a:schemeClr>
                </a:solidFill>
                <a:latin typeface="Century" panose="02040604050505020304" pitchFamily="18" charset="0"/>
              </a:rPr>
              <a:t>4 Final Insights :</a:t>
            </a:r>
            <a:endParaRPr lang="en-IN" sz="4000" b="1" dirty="0">
              <a:solidFill>
                <a:schemeClr val="accent1">
                  <a:lumMod val="75000"/>
                </a:schemeClr>
              </a:solidFill>
              <a:latin typeface="Century" panose="02040604050505020304" pitchFamily="18" charset="0"/>
            </a:endParaRPr>
          </a:p>
        </p:txBody>
      </p:sp>
      <p:sp>
        <p:nvSpPr>
          <p:cNvPr id="3" name="Content Placeholder 2">
            <a:extLst>
              <a:ext uri="{FF2B5EF4-FFF2-40B4-BE49-F238E27FC236}">
                <a16:creationId xmlns:a16="http://schemas.microsoft.com/office/drawing/2014/main" id="{C0B4DFFE-7F23-4980-993E-69D23C165798}"/>
              </a:ext>
            </a:extLst>
          </p:cNvPr>
          <p:cNvSpPr>
            <a:spLocks noGrp="1"/>
          </p:cNvSpPr>
          <p:nvPr>
            <p:ph idx="1"/>
          </p:nvPr>
        </p:nvSpPr>
        <p:spPr>
          <a:xfrm>
            <a:off x="278167" y="1053268"/>
            <a:ext cx="11608293" cy="5804732"/>
          </a:xfrm>
        </p:spPr>
        <p:txBody>
          <a:bodyPr>
            <a:noAutofit/>
          </a:bodyPr>
          <a:lstStyle/>
          <a:p>
            <a:r>
              <a:rPr lang="en-US" sz="1700" b="1" dirty="0">
                <a:latin typeface="Century" panose="02040604050505020304" pitchFamily="18" charset="0"/>
              </a:rPr>
              <a:t>1. Regional Powerhouse: </a:t>
            </a:r>
            <a:r>
              <a:rPr lang="en-US" sz="1700" dirty="0">
                <a:latin typeface="Century" panose="02040604050505020304" pitchFamily="18" charset="0"/>
              </a:rPr>
              <a:t>Europe is the Leader After analyzing 52 countries, Europe is clearly the most profitable region. It doesn't just sell the most; it sells the most expensive items (Smart TVs and Flagship phones).</a:t>
            </a:r>
          </a:p>
          <a:p>
            <a:r>
              <a:rPr lang="en-US" sz="1700" b="1" dirty="0">
                <a:latin typeface="Century" panose="02040604050505020304" pitchFamily="18" charset="0"/>
              </a:rPr>
              <a:t>Action: </a:t>
            </a:r>
            <a:r>
              <a:rPr lang="en-US" sz="1700" dirty="0">
                <a:latin typeface="Century" panose="02040604050505020304" pitchFamily="18" charset="0"/>
              </a:rPr>
              <a:t>We should focus our biggest marketing budgets here to keep this momentum.</a:t>
            </a:r>
          </a:p>
          <a:p>
            <a:endParaRPr lang="en-US" sz="1700" dirty="0">
              <a:latin typeface="Century" panose="02040604050505020304" pitchFamily="18" charset="0"/>
            </a:endParaRPr>
          </a:p>
          <a:p>
            <a:r>
              <a:rPr lang="en-US" sz="1700" b="1" dirty="0">
                <a:latin typeface="Century" panose="02040604050505020304" pitchFamily="18" charset="0"/>
              </a:rPr>
              <a:t>2. Strategic Anchor:</a:t>
            </a:r>
            <a:r>
              <a:rPr lang="en-US" sz="1700" dirty="0">
                <a:latin typeface="Century" panose="02040604050505020304" pitchFamily="18" charset="0"/>
              </a:rPr>
              <a:t> Smart TVs Drive the Ecosystem While we sell many different things, Smart TVs are the "Anchor" of the business. They bring in the highest total revenue ($5.5M).</a:t>
            </a:r>
          </a:p>
          <a:p>
            <a:r>
              <a:rPr lang="en-US" sz="1700" b="1" dirty="0">
                <a:latin typeface="Century" panose="02040604050505020304" pitchFamily="18" charset="0"/>
              </a:rPr>
              <a:t>Action: </a:t>
            </a:r>
            <a:r>
              <a:rPr lang="en-US" sz="1700" dirty="0">
                <a:latin typeface="Century" panose="02040604050505020304" pitchFamily="18" charset="0"/>
              </a:rPr>
              <a:t>We should use Smart TV sales to "cross-sell" other products, like Soundbars or Accessories, to those same customers.</a:t>
            </a:r>
          </a:p>
          <a:p>
            <a:endParaRPr lang="en-US" sz="1700" dirty="0">
              <a:latin typeface="Century" panose="02040604050505020304" pitchFamily="18" charset="0"/>
            </a:endParaRPr>
          </a:p>
          <a:p>
            <a:r>
              <a:rPr lang="en-US" sz="1700" b="1" dirty="0">
                <a:latin typeface="Century" panose="02040604050505020304" pitchFamily="18" charset="0"/>
              </a:rPr>
              <a:t>3. Technology Shift: </a:t>
            </a:r>
            <a:r>
              <a:rPr lang="en-US" sz="1700" dirty="0">
                <a:latin typeface="Century" panose="02040604050505020304" pitchFamily="18" charset="0"/>
              </a:rPr>
              <a:t>5G Adoption is Growing Currently, 32.7% of our mobile sales are 5G-enabled. While this is good, it means almost 70% of our customers are still on older technology.</a:t>
            </a:r>
          </a:p>
          <a:p>
            <a:r>
              <a:rPr lang="en-US" sz="1700" b="1" dirty="0">
                <a:latin typeface="Century" panose="02040604050505020304" pitchFamily="18" charset="0"/>
              </a:rPr>
              <a:t>Action: </a:t>
            </a:r>
            <a:r>
              <a:rPr lang="en-US" sz="1700" dirty="0">
                <a:latin typeface="Century" panose="02040604050505020304" pitchFamily="18" charset="0"/>
              </a:rPr>
              <a:t>There is a huge opportunity to "upgrade" these customers to 5G models in the next two years.</a:t>
            </a:r>
          </a:p>
          <a:p>
            <a:endParaRPr lang="en-US" sz="1700" dirty="0">
              <a:latin typeface="Century" panose="02040604050505020304" pitchFamily="18" charset="0"/>
            </a:endParaRPr>
          </a:p>
          <a:p>
            <a:r>
              <a:rPr lang="en-US" sz="1700" b="1" dirty="0">
                <a:latin typeface="Century" panose="02040604050505020304" pitchFamily="18" charset="0"/>
              </a:rPr>
              <a:t>4. Operational Warning: </a:t>
            </a:r>
            <a:r>
              <a:rPr lang="en-US" sz="1700" dirty="0">
                <a:latin typeface="Century" panose="02040604050505020304" pitchFamily="18" charset="0"/>
              </a:rPr>
              <a:t>Managing the 7% Return Rate Our global return rate is sitting at 7%. While this isn't a disaster, it is "leaking" profit.</a:t>
            </a:r>
          </a:p>
          <a:p>
            <a:r>
              <a:rPr lang="en-US" sz="1700" b="1" dirty="0">
                <a:latin typeface="Century" panose="02040604050505020304" pitchFamily="18" charset="0"/>
              </a:rPr>
              <a:t>Action: </a:t>
            </a:r>
            <a:r>
              <a:rPr lang="en-US" sz="1700" dirty="0">
                <a:latin typeface="Century" panose="02040604050505020304" pitchFamily="18" charset="0"/>
              </a:rPr>
              <a:t>By using the Decomposition Tree, we found specific regions where returns are higher. Fixing the shipping or quality issues in those specific spots could save the company millions.</a:t>
            </a:r>
            <a:endParaRPr lang="en-IN" sz="1700" dirty="0">
              <a:latin typeface="Century" panose="02040604050505020304" pitchFamily="18" charset="0"/>
            </a:endParaRPr>
          </a:p>
        </p:txBody>
      </p:sp>
    </p:spTree>
    <p:extLst>
      <p:ext uri="{BB962C8B-B14F-4D97-AF65-F5344CB8AC3E}">
        <p14:creationId xmlns:p14="http://schemas.microsoft.com/office/powerpoint/2010/main" val="3741006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EA5D66-AD97-4DD9-A5B1-0F80C623D9E4}"/>
              </a:ext>
            </a:extLst>
          </p:cNvPr>
          <p:cNvPicPr>
            <a:picLocks noChangeAspect="1"/>
          </p:cNvPicPr>
          <p:nvPr/>
        </p:nvPicPr>
        <p:blipFill rotWithShape="1">
          <a:blip r:embed="rId2">
            <a:extLst>
              <a:ext uri="{28A0092B-C50C-407E-A947-70E740481C1C}">
                <a14:useLocalDpi xmlns:a14="http://schemas.microsoft.com/office/drawing/2010/main" val="0"/>
              </a:ext>
            </a:extLst>
          </a:blip>
          <a:srcRect t="1103"/>
          <a:stretch/>
        </p:blipFill>
        <p:spPr>
          <a:xfrm>
            <a:off x="458147" y="656947"/>
            <a:ext cx="11275706" cy="560663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4156521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967AC-34E6-4237-9D7C-B742B2743AB0}"/>
              </a:ext>
            </a:extLst>
          </p:cNvPr>
          <p:cNvSpPr>
            <a:spLocks noGrp="1"/>
          </p:cNvSpPr>
          <p:nvPr>
            <p:ph type="title"/>
          </p:nvPr>
        </p:nvSpPr>
        <p:spPr>
          <a:xfrm>
            <a:off x="838199" y="347371"/>
            <a:ext cx="10515600" cy="1325563"/>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pPr algn="ctr"/>
            <a:r>
              <a:rPr lang="en-US" sz="4800" b="1" dirty="0">
                <a:solidFill>
                  <a:schemeClr val="accent1">
                    <a:lumMod val="75000"/>
                  </a:schemeClr>
                </a:solidFill>
                <a:latin typeface="Century" panose="02040604050505020304" pitchFamily="18" charset="0"/>
              </a:rPr>
              <a:t>CONCLUSION </a:t>
            </a:r>
            <a:endParaRPr lang="en-IN" sz="4800" b="1" dirty="0">
              <a:solidFill>
                <a:schemeClr val="accent1">
                  <a:lumMod val="75000"/>
                </a:schemeClr>
              </a:solidFill>
              <a:latin typeface="Century" panose="02040604050505020304" pitchFamily="18" charset="0"/>
            </a:endParaRPr>
          </a:p>
        </p:txBody>
      </p:sp>
      <p:sp>
        <p:nvSpPr>
          <p:cNvPr id="3" name="Content Placeholder 2">
            <a:extLst>
              <a:ext uri="{FF2B5EF4-FFF2-40B4-BE49-F238E27FC236}">
                <a16:creationId xmlns:a16="http://schemas.microsoft.com/office/drawing/2014/main" id="{FDD72108-C4D1-44EF-A798-88D62DA1CC92}"/>
              </a:ext>
            </a:extLst>
          </p:cNvPr>
          <p:cNvSpPr>
            <a:spLocks noGrp="1"/>
          </p:cNvSpPr>
          <p:nvPr>
            <p:ph idx="1"/>
          </p:nvPr>
        </p:nvSpPr>
        <p:spPr>
          <a:xfrm>
            <a:off x="189112" y="2159291"/>
            <a:ext cx="11813775" cy="4351338"/>
          </a:xfrm>
        </p:spPr>
        <p:txBody>
          <a:bodyPr>
            <a:normAutofit/>
          </a:bodyPr>
          <a:lstStyle/>
          <a:p>
            <a:r>
              <a:rPr lang="en-US" sz="3000" dirty="0">
                <a:latin typeface="Century" panose="02040604050505020304" pitchFamily="18" charset="0"/>
              </a:rPr>
              <a:t>This project successfully analyzed $22.9M in global sales, proving that Samsung’s revenue is driven by a "premium-first" strategy. By building a professional Star Schema in Power BI, I identified that Europe is the top-performing market and Smart TVs are the primary revenue anchor. While the business is stable, there is a clear opportunity to convert the remaining 67% of non-5G users to newer technology.</a:t>
            </a:r>
            <a:endParaRPr lang="en-IN" sz="3000" dirty="0">
              <a:latin typeface="Century" panose="02040604050505020304" pitchFamily="18" charset="0"/>
            </a:endParaRPr>
          </a:p>
        </p:txBody>
      </p:sp>
    </p:spTree>
    <p:extLst>
      <p:ext uri="{BB962C8B-B14F-4D97-AF65-F5344CB8AC3E}">
        <p14:creationId xmlns:p14="http://schemas.microsoft.com/office/powerpoint/2010/main" val="1025716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C878C-EDC3-465E-AC71-FCA6C8A88B62}"/>
              </a:ext>
            </a:extLst>
          </p:cNvPr>
          <p:cNvSpPr>
            <a:spLocks noGrp="1"/>
          </p:cNvSpPr>
          <p:nvPr>
            <p:ph type="title"/>
          </p:nvPr>
        </p:nvSpPr>
        <p:spPr/>
        <p:txBody>
          <a:bodyPr>
            <a:normAutofit/>
          </a:bodyPr>
          <a:lstStyle/>
          <a:p>
            <a:pPr algn="ctr"/>
            <a:r>
              <a:rPr lang="en-US" sz="4800" b="1" dirty="0">
                <a:solidFill>
                  <a:schemeClr val="accent1">
                    <a:lumMod val="75000"/>
                  </a:schemeClr>
                </a:solidFill>
                <a:latin typeface="Century" panose="02040604050505020304" pitchFamily="18" charset="0"/>
              </a:rPr>
              <a:t>RECOMMENDATIONS</a:t>
            </a:r>
            <a:endParaRPr lang="en-IN" sz="4800" b="1" dirty="0">
              <a:solidFill>
                <a:schemeClr val="accent1">
                  <a:lumMod val="75000"/>
                </a:schemeClr>
              </a:solidFill>
              <a:latin typeface="Century" panose="02040604050505020304" pitchFamily="18" charset="0"/>
            </a:endParaRPr>
          </a:p>
        </p:txBody>
      </p:sp>
      <p:sp>
        <p:nvSpPr>
          <p:cNvPr id="3" name="Content Placeholder 2">
            <a:extLst>
              <a:ext uri="{FF2B5EF4-FFF2-40B4-BE49-F238E27FC236}">
                <a16:creationId xmlns:a16="http://schemas.microsoft.com/office/drawing/2014/main" id="{8C219740-7DA4-41B8-9ED1-A24B8253F538}"/>
              </a:ext>
            </a:extLst>
          </p:cNvPr>
          <p:cNvSpPr>
            <a:spLocks noGrp="1"/>
          </p:cNvSpPr>
          <p:nvPr>
            <p:ph idx="1"/>
          </p:nvPr>
        </p:nvSpPr>
        <p:spPr>
          <a:xfrm>
            <a:off x="419100" y="1919595"/>
            <a:ext cx="11353800" cy="4351338"/>
          </a:xfrm>
        </p:spPr>
        <p:txBody>
          <a:bodyPr>
            <a:normAutofit/>
          </a:bodyPr>
          <a:lstStyle/>
          <a:p>
            <a:r>
              <a:rPr lang="en-US" b="1" dirty="0">
                <a:latin typeface="Century" panose="02040604050505020304" pitchFamily="18" charset="0"/>
              </a:rPr>
              <a:t>Drive 5G Upgrades: </a:t>
            </a:r>
            <a:r>
              <a:rPr lang="en-US" dirty="0">
                <a:latin typeface="Century" panose="02040604050505020304" pitchFamily="18" charset="0"/>
              </a:rPr>
              <a:t>Launch "Trade-in" campaigns to move the 67% of customers still on 4G over to new 5G models.</a:t>
            </a:r>
          </a:p>
          <a:p>
            <a:r>
              <a:rPr lang="en-US" b="1" dirty="0">
                <a:latin typeface="Century" panose="02040604050505020304" pitchFamily="18" charset="0"/>
              </a:rPr>
              <a:t>Fix Product Returns:</a:t>
            </a:r>
            <a:r>
              <a:rPr lang="en-US" dirty="0">
                <a:latin typeface="Century" panose="02040604050505020304" pitchFamily="18" charset="0"/>
              </a:rPr>
              <a:t> Use the Decomposition Tree to target the regions causing our 7% return rate and fix the specific shipping or quality issues there.</a:t>
            </a:r>
          </a:p>
          <a:p>
            <a:r>
              <a:rPr lang="en-US" b="1" dirty="0">
                <a:latin typeface="Century" panose="02040604050505020304" pitchFamily="18" charset="0"/>
              </a:rPr>
              <a:t>Shift to Online Sales: </a:t>
            </a:r>
            <a:r>
              <a:rPr lang="en-US" dirty="0">
                <a:latin typeface="Century" panose="02040604050505020304" pitchFamily="18" charset="0"/>
              </a:rPr>
              <a:t>Invest more in the Samsung.com store, as online sales show higher profit margins than third-party retail stores.</a:t>
            </a:r>
          </a:p>
          <a:p>
            <a:r>
              <a:rPr lang="en-US" b="1" dirty="0">
                <a:latin typeface="Century" panose="02040604050505020304" pitchFamily="18" charset="0"/>
              </a:rPr>
              <a:t>Bundle Accessories: </a:t>
            </a:r>
            <a:r>
              <a:rPr lang="en-US" dirty="0">
                <a:latin typeface="Century" panose="02040604050505020304" pitchFamily="18" charset="0"/>
              </a:rPr>
              <a:t>Increase the "Attachment Rate" by bundling Galaxy Buds or Watches with every flagship phone sale in Europe.</a:t>
            </a:r>
            <a:endParaRPr lang="en-IN" dirty="0">
              <a:latin typeface="Century" panose="02040604050505020304" pitchFamily="18" charset="0"/>
            </a:endParaRPr>
          </a:p>
        </p:txBody>
      </p:sp>
    </p:spTree>
    <p:extLst>
      <p:ext uri="{BB962C8B-B14F-4D97-AF65-F5344CB8AC3E}">
        <p14:creationId xmlns:p14="http://schemas.microsoft.com/office/powerpoint/2010/main" val="1738893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7E6BC-0F59-46D5-BABC-C609B5942136}"/>
              </a:ext>
            </a:extLst>
          </p:cNvPr>
          <p:cNvSpPr>
            <a:spLocks noGrp="1"/>
          </p:cNvSpPr>
          <p:nvPr>
            <p:ph type="title"/>
          </p:nvPr>
        </p:nvSpPr>
        <p:spPr>
          <a:xfrm>
            <a:off x="254491" y="1063436"/>
            <a:ext cx="5196398" cy="1325563"/>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r>
              <a:rPr lang="en-US" sz="2800" b="1" dirty="0">
                <a:solidFill>
                  <a:schemeClr val="accent1">
                    <a:lumMod val="75000"/>
                  </a:schemeClr>
                </a:solidFill>
                <a:latin typeface="Century" panose="02040604050505020304" pitchFamily="18" charset="0"/>
              </a:rPr>
              <a:t>To Reach Us On GIT HUB: </a:t>
            </a:r>
            <a:endParaRPr lang="en-IN" sz="2800" b="1" dirty="0">
              <a:solidFill>
                <a:schemeClr val="accent1">
                  <a:lumMod val="75000"/>
                </a:schemeClr>
              </a:solidFill>
              <a:latin typeface="Century" panose="02040604050505020304" pitchFamily="18" charset="0"/>
            </a:endParaRPr>
          </a:p>
        </p:txBody>
      </p:sp>
      <p:sp>
        <p:nvSpPr>
          <p:cNvPr id="6" name="TextBox 5">
            <a:extLst>
              <a:ext uri="{FF2B5EF4-FFF2-40B4-BE49-F238E27FC236}">
                <a16:creationId xmlns:a16="http://schemas.microsoft.com/office/drawing/2014/main" id="{F32DAD88-4155-4C21-B012-CE55B7A3A61F}"/>
              </a:ext>
            </a:extLst>
          </p:cNvPr>
          <p:cNvSpPr txBox="1"/>
          <p:nvPr/>
        </p:nvSpPr>
        <p:spPr>
          <a:xfrm>
            <a:off x="5325859" y="1063436"/>
            <a:ext cx="6454807" cy="2677656"/>
          </a:xfrm>
          <a:prstGeom prst="rect">
            <a:avLst/>
          </a:prstGeom>
          <a:noFill/>
        </p:spPr>
        <p:txBody>
          <a:bodyPr wrap="square" rtlCol="0">
            <a:spAutoFit/>
          </a:bodyPr>
          <a:lstStyle/>
          <a:p>
            <a:r>
              <a:rPr lang="en-IN" sz="2400" dirty="0">
                <a:hlinkClick r:id="rId2"/>
              </a:rPr>
              <a:t>https://github.com/kalashsharma9</a:t>
            </a:r>
            <a:endParaRPr lang="en-IN" sz="2400" dirty="0"/>
          </a:p>
          <a:p>
            <a:endParaRPr lang="en-IN" sz="2400" dirty="0"/>
          </a:p>
          <a:p>
            <a:r>
              <a:rPr lang="en-IN" sz="2400" dirty="0">
                <a:hlinkClick r:id="rId3"/>
              </a:rPr>
              <a:t>https://github.com/sourabharya2002-svg</a:t>
            </a:r>
            <a:endParaRPr lang="en-IN" sz="2400" dirty="0"/>
          </a:p>
          <a:p>
            <a:endParaRPr lang="en-IN" sz="2400" dirty="0"/>
          </a:p>
          <a:p>
            <a:endParaRPr lang="en-IN" sz="2400" dirty="0"/>
          </a:p>
          <a:p>
            <a:endParaRPr lang="en-IN" sz="2400" dirty="0"/>
          </a:p>
          <a:p>
            <a:endParaRPr lang="en-IN" sz="2400" dirty="0"/>
          </a:p>
        </p:txBody>
      </p:sp>
      <p:sp>
        <p:nvSpPr>
          <p:cNvPr id="7" name="TextBox 6">
            <a:extLst>
              <a:ext uri="{FF2B5EF4-FFF2-40B4-BE49-F238E27FC236}">
                <a16:creationId xmlns:a16="http://schemas.microsoft.com/office/drawing/2014/main" id="{6628E623-0362-47CE-AC29-9379764BB3C4}"/>
              </a:ext>
            </a:extLst>
          </p:cNvPr>
          <p:cNvSpPr txBox="1"/>
          <p:nvPr/>
        </p:nvSpPr>
        <p:spPr>
          <a:xfrm>
            <a:off x="254491" y="4469002"/>
            <a:ext cx="5850386" cy="52322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800" b="1" dirty="0">
                <a:solidFill>
                  <a:schemeClr val="accent1">
                    <a:lumMod val="75000"/>
                  </a:schemeClr>
                </a:solidFill>
                <a:latin typeface="Century" panose="02040604050505020304" pitchFamily="18" charset="0"/>
              </a:rPr>
              <a:t>To Reach Us On LINKED IN: </a:t>
            </a:r>
            <a:endParaRPr lang="en-IN" sz="2800" b="1" dirty="0">
              <a:solidFill>
                <a:schemeClr val="accent1">
                  <a:lumMod val="75000"/>
                </a:schemeClr>
              </a:solidFill>
              <a:latin typeface="Century" panose="02040604050505020304" pitchFamily="18" charset="0"/>
            </a:endParaRPr>
          </a:p>
        </p:txBody>
      </p:sp>
      <p:sp>
        <p:nvSpPr>
          <p:cNvPr id="8" name="TextBox 7">
            <a:extLst>
              <a:ext uri="{FF2B5EF4-FFF2-40B4-BE49-F238E27FC236}">
                <a16:creationId xmlns:a16="http://schemas.microsoft.com/office/drawing/2014/main" id="{AA9411D7-5C05-4CBD-8D65-72DABE527418}"/>
              </a:ext>
            </a:extLst>
          </p:cNvPr>
          <p:cNvSpPr txBox="1"/>
          <p:nvPr/>
        </p:nvSpPr>
        <p:spPr>
          <a:xfrm>
            <a:off x="5450889" y="4009576"/>
            <a:ext cx="7013360" cy="3046988"/>
          </a:xfrm>
          <a:prstGeom prst="rect">
            <a:avLst/>
          </a:prstGeom>
          <a:noFill/>
        </p:spPr>
        <p:txBody>
          <a:bodyPr wrap="square" rtlCol="0">
            <a:spAutoFit/>
          </a:bodyPr>
          <a:lstStyle/>
          <a:p>
            <a:r>
              <a:rPr lang="en-US" sz="2400" b="0" i="0" u="none" strike="noStrike" dirty="0">
                <a:solidFill>
                  <a:srgbClr val="F0F6FC"/>
                </a:solidFill>
                <a:effectLst/>
                <a:latin typeface="-apple-system"/>
                <a:hlinkClick r:id="rId4"/>
              </a:rPr>
              <a:t>www.linkedin.com/in/ kalash-sharma-713417392</a:t>
            </a:r>
            <a:endParaRPr lang="en-US" sz="2400" b="0" i="0" u="none" strike="noStrike" dirty="0">
              <a:solidFill>
                <a:srgbClr val="F0F6FC"/>
              </a:solidFill>
              <a:effectLst/>
              <a:latin typeface="-apple-system"/>
            </a:endParaRPr>
          </a:p>
          <a:p>
            <a:endParaRPr lang="en-US" sz="2400" dirty="0">
              <a:solidFill>
                <a:srgbClr val="F0F6FC"/>
              </a:solidFill>
              <a:latin typeface="-apple-system"/>
            </a:endParaRPr>
          </a:p>
          <a:p>
            <a:r>
              <a:rPr lang="en-IN" sz="2400" dirty="0">
                <a:hlinkClick r:id="rId5"/>
              </a:rPr>
              <a:t>www.linkedin.com/in/sourabh-arya-246401384/</a:t>
            </a:r>
            <a:endParaRPr lang="en-IN" sz="2400" dirty="0"/>
          </a:p>
          <a:p>
            <a:endParaRPr lang="en-IN" sz="2400" dirty="0"/>
          </a:p>
          <a:p>
            <a:endParaRPr lang="en-IN" sz="2400" dirty="0"/>
          </a:p>
          <a:p>
            <a:endParaRPr lang="en-IN" sz="2400" dirty="0"/>
          </a:p>
          <a:p>
            <a:endParaRPr lang="en-US" sz="2400" dirty="0">
              <a:solidFill>
                <a:srgbClr val="F0F6FC"/>
              </a:solidFill>
              <a:latin typeface="-apple-system"/>
            </a:endParaRPr>
          </a:p>
          <a:p>
            <a:endParaRPr lang="en-US" sz="2400" dirty="0">
              <a:solidFill>
                <a:srgbClr val="F0F6FC"/>
              </a:solidFill>
              <a:latin typeface="-apple-system"/>
            </a:endParaRPr>
          </a:p>
        </p:txBody>
      </p:sp>
    </p:spTree>
    <p:extLst>
      <p:ext uri="{BB962C8B-B14F-4D97-AF65-F5344CB8AC3E}">
        <p14:creationId xmlns:p14="http://schemas.microsoft.com/office/powerpoint/2010/main" val="2503294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54D0A-36AE-4EBC-B84D-B937A4DFEF09}"/>
              </a:ext>
            </a:extLst>
          </p:cNvPr>
          <p:cNvSpPr>
            <a:spLocks noGrp="1"/>
          </p:cNvSpPr>
          <p:nvPr>
            <p:ph type="title"/>
          </p:nvPr>
        </p:nvSpPr>
        <p:spPr>
          <a:xfrm>
            <a:off x="838200" y="2522399"/>
            <a:ext cx="10515600" cy="1325563"/>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pPr algn="ctr"/>
            <a:r>
              <a:rPr lang="en-US" sz="7200" b="1" dirty="0">
                <a:solidFill>
                  <a:schemeClr val="accent1">
                    <a:lumMod val="75000"/>
                  </a:schemeClr>
                </a:solidFill>
                <a:latin typeface="Times New Roman" panose="02020603050405020304" pitchFamily="18" charset="0"/>
                <a:cs typeface="Times New Roman" panose="02020603050405020304" pitchFamily="18" charset="0"/>
              </a:rPr>
              <a:t>THANK YOU!</a:t>
            </a:r>
            <a:endParaRPr lang="en-IN" sz="7200" b="1"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3344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913278-6440-40B6-8297-E85A92085F31}"/>
              </a:ext>
            </a:extLst>
          </p:cNvPr>
          <p:cNvSpPr>
            <a:spLocks noGrp="1"/>
          </p:cNvSpPr>
          <p:nvPr>
            <p:ph idx="1"/>
          </p:nvPr>
        </p:nvSpPr>
        <p:spPr>
          <a:xfrm>
            <a:off x="258932" y="1124289"/>
            <a:ext cx="11674136" cy="4351338"/>
          </a:xfrm>
        </p:spPr>
        <p:txBody>
          <a:bodyPr>
            <a:noAutofit/>
          </a:bodyPr>
          <a:lstStyle/>
          <a:p>
            <a:r>
              <a:rPr lang="en-US" sz="2300" b="1" dirty="0">
                <a:latin typeface="Garamond" panose="02020404030301010803" pitchFamily="18" charset="0"/>
              </a:rPr>
              <a:t>1. Executive Summary </a:t>
            </a:r>
            <a:r>
              <a:rPr lang="en-US" sz="2300" dirty="0">
                <a:latin typeface="Garamond" panose="02020404030301010803" pitchFamily="18" charset="0"/>
              </a:rPr>
              <a:t>: This project provides a comprehensive analysis of Samsung’s global sales performance over a four-year period. By synthesizing data from 52 countries and multiple product verticals, the study identifies key revenue drivers, technology adoption trends (5G), and operational efficiencies. The primary goal is to provide stakeholders with actionable intelligence to optimize regional marketing spend and improve product quality control.</a:t>
            </a:r>
          </a:p>
          <a:p>
            <a:endParaRPr lang="en-US" sz="2300" dirty="0">
              <a:latin typeface="Garamond" panose="02020404030301010803" pitchFamily="18" charset="0"/>
            </a:endParaRPr>
          </a:p>
          <a:p>
            <a:r>
              <a:rPr lang="en-IN" sz="2300" b="1" dirty="0">
                <a:latin typeface="Garamond" panose="02020404030301010803" pitchFamily="18" charset="0"/>
              </a:rPr>
              <a:t>2. Data Composition &amp; Scope </a:t>
            </a:r>
            <a:r>
              <a:rPr lang="en-IN" sz="2300" dirty="0">
                <a:latin typeface="Garamond" panose="02020404030301010803" pitchFamily="18" charset="0"/>
              </a:rPr>
              <a:t>: The analysis is built upon a robust dataset containing over 36,000 units sold, segmented into several critical dimensions:</a:t>
            </a:r>
          </a:p>
          <a:p>
            <a:r>
              <a:rPr lang="en-IN" sz="2300" b="1" dirty="0">
                <a:latin typeface="Garamond" panose="02020404030301010803" pitchFamily="18" charset="0"/>
              </a:rPr>
              <a:t>Temporal Scope</a:t>
            </a:r>
            <a:r>
              <a:rPr lang="en-IN" sz="2300" dirty="0">
                <a:latin typeface="Garamond" panose="02020404030301010803" pitchFamily="18" charset="0"/>
              </a:rPr>
              <a:t>: January 2021 to late 2024.</a:t>
            </a:r>
          </a:p>
          <a:p>
            <a:r>
              <a:rPr lang="en-IN" sz="2300" b="1" dirty="0">
                <a:latin typeface="Garamond" panose="02020404030301010803" pitchFamily="18" charset="0"/>
              </a:rPr>
              <a:t>Geographic Reach</a:t>
            </a:r>
            <a:r>
              <a:rPr lang="en-IN" sz="2300" dirty="0">
                <a:latin typeface="Garamond" panose="02020404030301010803" pitchFamily="18" charset="0"/>
              </a:rPr>
              <a:t>: Global coverage across regions including Europe, Asia, North America, and South America.</a:t>
            </a:r>
          </a:p>
          <a:p>
            <a:r>
              <a:rPr lang="en-IN" sz="2300" b="1" dirty="0">
                <a:latin typeface="Garamond" panose="02020404030301010803" pitchFamily="18" charset="0"/>
              </a:rPr>
              <a:t>Product Hierarchy</a:t>
            </a:r>
            <a:r>
              <a:rPr lang="en-IN" sz="2300" dirty="0">
                <a:latin typeface="Garamond" panose="02020404030301010803" pitchFamily="18" charset="0"/>
              </a:rPr>
              <a:t>: Major categories including Galaxy S Series, Smart TVs, Galaxy Tabs, and Accessories.</a:t>
            </a:r>
          </a:p>
          <a:p>
            <a:r>
              <a:rPr lang="en-IN" sz="2300" b="1" dirty="0">
                <a:latin typeface="Garamond" panose="02020404030301010803" pitchFamily="18" charset="0"/>
              </a:rPr>
              <a:t>Sales Attributes</a:t>
            </a:r>
            <a:r>
              <a:rPr lang="en-IN" sz="2300" dirty="0">
                <a:latin typeface="Garamond" panose="02020404030301010803" pitchFamily="18" charset="0"/>
              </a:rPr>
              <a:t>: Unit pricing, discount structures, sales channels (Direct vs. Third-Party), and customer demographics.</a:t>
            </a:r>
          </a:p>
        </p:txBody>
      </p:sp>
      <p:sp>
        <p:nvSpPr>
          <p:cNvPr id="4" name="TextBox 3">
            <a:extLst>
              <a:ext uri="{FF2B5EF4-FFF2-40B4-BE49-F238E27FC236}">
                <a16:creationId xmlns:a16="http://schemas.microsoft.com/office/drawing/2014/main" id="{D1FE4C45-E882-4D2C-B9CB-1E79CF88BAAE}"/>
              </a:ext>
            </a:extLst>
          </p:cNvPr>
          <p:cNvSpPr txBox="1"/>
          <p:nvPr/>
        </p:nvSpPr>
        <p:spPr>
          <a:xfrm>
            <a:off x="1923495" y="81406"/>
            <a:ext cx="8345010" cy="95410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US" sz="2800" b="1" dirty="0">
                <a:solidFill>
                  <a:schemeClr val="accent1">
                    <a:lumMod val="75000"/>
                  </a:schemeClr>
                </a:solidFill>
                <a:latin typeface="Century Schoolbook" panose="02040604050505020304" pitchFamily="18" charset="0"/>
              </a:rPr>
              <a:t>Project Overview: Samsung Global Sales Analysis (2021–2024)</a:t>
            </a:r>
            <a:endParaRPr lang="en-IN" sz="2800" b="1" dirty="0">
              <a:solidFill>
                <a:schemeClr val="accent1">
                  <a:lumMod val="75000"/>
                </a:schemeClr>
              </a:solidFill>
              <a:latin typeface="Century Schoolbook" panose="02040604050505020304" pitchFamily="18" charset="0"/>
            </a:endParaRPr>
          </a:p>
        </p:txBody>
      </p:sp>
    </p:spTree>
    <p:extLst>
      <p:ext uri="{BB962C8B-B14F-4D97-AF65-F5344CB8AC3E}">
        <p14:creationId xmlns:p14="http://schemas.microsoft.com/office/powerpoint/2010/main" val="3002652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E4456-9CBB-4A19-81F6-59AAEFBFBD62}"/>
              </a:ext>
            </a:extLst>
          </p:cNvPr>
          <p:cNvSpPr>
            <a:spLocks noGrp="1"/>
          </p:cNvSpPr>
          <p:nvPr>
            <p:ph type="title"/>
          </p:nvPr>
        </p:nvSpPr>
        <p: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r>
              <a:rPr lang="en-US" sz="5400" b="1" dirty="0">
                <a:solidFill>
                  <a:schemeClr val="accent1">
                    <a:lumMod val="75000"/>
                  </a:schemeClr>
                </a:solidFill>
                <a:latin typeface="Century Schoolbook" panose="02040604050505020304" pitchFamily="18" charset="0"/>
              </a:rPr>
              <a:t>Tool Used:</a:t>
            </a:r>
            <a:endParaRPr lang="en-IN" sz="5400" b="1" dirty="0">
              <a:solidFill>
                <a:schemeClr val="accent1">
                  <a:lumMod val="75000"/>
                </a:schemeClr>
              </a:solidFill>
              <a:latin typeface="Century Schoolbook" panose="02040604050505020304" pitchFamily="18" charset="0"/>
            </a:endParaRPr>
          </a:p>
        </p:txBody>
      </p:sp>
      <p:sp>
        <p:nvSpPr>
          <p:cNvPr id="3" name="Content Placeholder 2">
            <a:extLst>
              <a:ext uri="{FF2B5EF4-FFF2-40B4-BE49-F238E27FC236}">
                <a16:creationId xmlns:a16="http://schemas.microsoft.com/office/drawing/2014/main" id="{54AA4849-A3D1-4AFA-8500-CCFBB3A325A9}"/>
              </a:ext>
            </a:extLst>
          </p:cNvPr>
          <p:cNvSpPr>
            <a:spLocks noGrp="1"/>
          </p:cNvSpPr>
          <p:nvPr>
            <p:ph idx="1"/>
          </p:nvPr>
        </p:nvSpPr>
        <p:spPr>
          <a:xfrm>
            <a:off x="838200" y="2506662"/>
            <a:ext cx="10515600" cy="4351338"/>
          </a:xfrm>
        </p:spPr>
        <p:txBody>
          <a:bodyPr>
            <a:normAutofit/>
          </a:bodyPr>
          <a:lstStyle/>
          <a:p>
            <a:r>
              <a:rPr lang="en-US" sz="3600" b="1" dirty="0">
                <a:latin typeface="Garamond" panose="02020404030301010803" pitchFamily="18" charset="0"/>
              </a:rPr>
              <a:t>Excel </a:t>
            </a:r>
            <a:r>
              <a:rPr lang="en-US" sz="3600" dirty="0">
                <a:latin typeface="Garamond" panose="02020404030301010803" pitchFamily="18" charset="0"/>
              </a:rPr>
              <a:t>: For Data Cleaning.</a:t>
            </a:r>
          </a:p>
          <a:p>
            <a:r>
              <a:rPr lang="en-US" sz="3600" b="1" dirty="0">
                <a:latin typeface="Garamond" panose="02020404030301010803" pitchFamily="18" charset="0"/>
              </a:rPr>
              <a:t>SQL :</a:t>
            </a:r>
            <a:r>
              <a:rPr lang="en-US" sz="3600" dirty="0">
                <a:latin typeface="Garamond" panose="02020404030301010803" pitchFamily="18" charset="0"/>
              </a:rPr>
              <a:t> For Core Business Analytical Questions.</a:t>
            </a:r>
          </a:p>
          <a:p>
            <a:r>
              <a:rPr lang="en-US" sz="3600" b="1" dirty="0">
                <a:latin typeface="Garamond" panose="02020404030301010803" pitchFamily="18" charset="0"/>
              </a:rPr>
              <a:t>Power BI </a:t>
            </a:r>
            <a:r>
              <a:rPr lang="en-US" sz="3600" dirty="0">
                <a:latin typeface="Garamond" panose="02020404030301010803" pitchFamily="18" charset="0"/>
              </a:rPr>
              <a:t>: For Professional Business Dashboard.</a:t>
            </a:r>
            <a:endParaRPr lang="en-IN" sz="3600" dirty="0">
              <a:latin typeface="Garamond" panose="02020404030301010803" pitchFamily="18" charset="0"/>
            </a:endParaRPr>
          </a:p>
        </p:txBody>
      </p:sp>
    </p:spTree>
    <p:extLst>
      <p:ext uri="{BB962C8B-B14F-4D97-AF65-F5344CB8AC3E}">
        <p14:creationId xmlns:p14="http://schemas.microsoft.com/office/powerpoint/2010/main" val="2728962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61325E6-5940-42A8-9E85-E7192C298D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0466" y="994931"/>
            <a:ext cx="10411067" cy="4868138"/>
          </a:xfrm>
          <a:ln w="38100">
            <a:solidFill>
              <a:schemeClr val="accent1">
                <a:lumMod val="60000"/>
                <a:lumOff val="4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372457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B00F-A211-4907-9AEC-F27A46E9E20D}"/>
              </a:ext>
            </a:extLst>
          </p:cNvPr>
          <p:cNvSpPr>
            <a:spLocks noGrp="1"/>
          </p:cNvSpPr>
          <p:nvPr>
            <p:ph type="title"/>
          </p:nvPr>
        </p:nvSpPr>
        <p:spPr>
          <a:xfrm>
            <a:off x="747574" y="-292463"/>
            <a:ext cx="10696852" cy="1325563"/>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r>
              <a:rPr lang="en-US" sz="4000" b="1" dirty="0">
                <a:solidFill>
                  <a:schemeClr val="accent1">
                    <a:lumMod val="75000"/>
                  </a:schemeClr>
                </a:solidFill>
                <a:latin typeface="Century" panose="02040604050505020304" pitchFamily="18" charset="0"/>
              </a:rPr>
              <a:t>Some Pictorial Ways For Business Insights : </a:t>
            </a:r>
            <a:endParaRPr lang="en-IN" sz="4000" b="1" dirty="0">
              <a:solidFill>
                <a:schemeClr val="accent1">
                  <a:lumMod val="75000"/>
                </a:schemeClr>
              </a:solidFill>
              <a:latin typeface="Century" panose="02040604050505020304" pitchFamily="18" charset="0"/>
            </a:endParaRPr>
          </a:p>
        </p:txBody>
      </p:sp>
      <p:pic>
        <p:nvPicPr>
          <p:cNvPr id="5" name="Content Placeholder 4">
            <a:extLst>
              <a:ext uri="{FF2B5EF4-FFF2-40B4-BE49-F238E27FC236}">
                <a16:creationId xmlns:a16="http://schemas.microsoft.com/office/drawing/2014/main" id="{AC9AE3F3-6D1B-46C3-83AA-315FD49B269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704" b="1997"/>
          <a:stretch/>
        </p:blipFill>
        <p:spPr>
          <a:xfrm>
            <a:off x="2073655" y="1526958"/>
            <a:ext cx="8044689" cy="4669655"/>
          </a:xfrm>
          <a:ln>
            <a:noFill/>
          </a:ln>
          <a:effectLst>
            <a:outerShdw blurRad="76200" dir="13500000" sy="23000" kx="1200000" algn="br" rotWithShape="0">
              <a:prstClr val="black">
                <a:alpha val="2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508435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0F37100-C917-47FD-AB6C-61B34EE7FC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2297" y="965383"/>
            <a:ext cx="8547405" cy="4927234"/>
          </a:xfrm>
          <a:ln>
            <a:noFill/>
          </a:ln>
          <a:effectLst>
            <a:outerShdw blurRad="76200" dir="13500000" sy="23000" kx="1200000" algn="br" rotWithShape="0">
              <a:prstClr val="black">
                <a:alpha val="2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337212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33041-134F-421B-A8A3-76CD5E49BE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3019" y="948395"/>
            <a:ext cx="8345962" cy="4961210"/>
          </a:xfrm>
          <a:prstGeom prst="rect">
            <a:avLst/>
          </a:prstGeom>
          <a:ln>
            <a:noFill/>
          </a:ln>
          <a:effectLst>
            <a:outerShdw blurRad="76200" dir="13500000" sy="23000" kx="1200000" algn="br" rotWithShape="0">
              <a:prstClr val="black">
                <a:alpha val="2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2798182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C808F5-46DA-412C-BD30-B53828A64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6628" y="902984"/>
            <a:ext cx="8498744" cy="5052031"/>
          </a:xfrm>
          <a:prstGeom prst="rect">
            <a:avLst/>
          </a:prstGeom>
          <a:ln>
            <a:noFill/>
          </a:ln>
          <a:effectLst>
            <a:outerShdw blurRad="76200" dir="13500000" sy="23000" kx="1200000" algn="br" rotWithShape="0">
              <a:prstClr val="black">
                <a:alpha val="2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30472842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1256</TotalTime>
  <Words>793</Words>
  <Application>Microsoft Office PowerPoint</Application>
  <PresentationFormat>Widescreen</PresentationFormat>
  <Paragraphs>59</Paragraphs>
  <Slides>27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-apple-system</vt:lpstr>
      <vt:lpstr>Arial</vt:lpstr>
      <vt:lpstr>Calibri</vt:lpstr>
      <vt:lpstr>Calibri Light</vt:lpstr>
      <vt:lpstr>Century</vt:lpstr>
      <vt:lpstr>Century Schoolbook</vt:lpstr>
      <vt:lpstr>Garamond</vt:lpstr>
      <vt:lpstr>Times New Roman</vt:lpstr>
      <vt:lpstr>Office Theme</vt:lpstr>
      <vt:lpstr>PowerPoint Presentation</vt:lpstr>
      <vt:lpstr>PowerPoint Presentation</vt:lpstr>
      <vt:lpstr>PowerPoint Presentation</vt:lpstr>
      <vt:lpstr>Tool Used:</vt:lpstr>
      <vt:lpstr>PowerPoint Presentation</vt:lpstr>
      <vt:lpstr>Some Pictorial Ways For Business Insights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12 Core Business Analytical Questions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Final Insights :</vt:lpstr>
      <vt:lpstr>PowerPoint Presentation</vt:lpstr>
      <vt:lpstr>CONCLUSION </vt:lpstr>
      <vt:lpstr>RECOMMENDATIONS</vt:lpstr>
      <vt:lpstr>To Reach Us On GIT HUB: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Kalash Sharma</dc:creator>
  <cp:lastModifiedBy>Kalash Sharma</cp:lastModifiedBy>
  <cp:revision>21</cp:revision>
  <dcterms:created xsi:type="dcterms:W3CDTF">2026-02-25T13:15:09Z</dcterms:created>
  <dcterms:modified xsi:type="dcterms:W3CDTF">2026-02-26T10:14:43Z</dcterms:modified>
</cp:coreProperties>
</file>